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8"/>
  </p:notesMasterIdLst>
  <p:handoutMasterIdLst>
    <p:handoutMasterId r:id="rId19"/>
  </p:handoutMasterIdLst>
  <p:sldIdLst>
    <p:sldId id="258" r:id="rId5"/>
    <p:sldId id="268" r:id="rId6"/>
    <p:sldId id="278" r:id="rId7"/>
    <p:sldId id="269" r:id="rId8"/>
    <p:sldId id="277" r:id="rId9"/>
    <p:sldId id="270" r:id="rId10"/>
    <p:sldId id="271" r:id="rId11"/>
    <p:sldId id="272" r:id="rId12"/>
    <p:sldId id="273" r:id="rId13"/>
    <p:sldId id="274" r:id="rId14"/>
    <p:sldId id="256" r:id="rId15"/>
    <p:sldId id="279" r:id="rId16"/>
    <p:sldId id="275" r:id="rId17"/>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BE085-4B5A-43AB-9DDE-F40E37BB1F32}" v="165" dt="2020-02-22T00:24:56.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102" d="100"/>
          <a:sy n="102" d="100"/>
        </p:scale>
        <p:origin x="198" y="18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7" d="100"/>
          <a:sy n="77" d="100"/>
        </p:scale>
        <p:origin x="386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r>
              <a:rPr lang="es-ES" noProof="0" dirty="0"/>
              <a:t>Comparativa de</a:t>
            </a:r>
            <a:r>
              <a:rPr lang="es-ES" baseline="0" noProof="0" dirty="0"/>
              <a:t> Resultados Algoritmos Evaluados</a:t>
            </a:r>
            <a:endParaRPr lang="es-ES" noProof="0" dirty="0"/>
          </a:p>
        </c:rich>
      </c:tx>
      <c:overlay val="0"/>
      <c:spPr>
        <a:noFill/>
        <a:ln>
          <a:noFill/>
        </a:ln>
        <a:effectLst/>
      </c:spPr>
      <c:txPr>
        <a:bodyPr rot="0" spcFirstLastPara="1" vertOverflow="ellipsis" vert="horz" wrap="square" anchor="ctr" anchorCtr="1"/>
        <a:lstStyle/>
        <a:p>
          <a:pPr>
            <a:defRPr lang="es-ES" sz="1862" b="0" i="0" u="none" strike="noStrike" kern="1200" spc="0" baseline="0" noProof="0">
              <a:solidFill>
                <a:schemeClr val="tx1">
                  <a:lumMod val="65000"/>
                  <a:lumOff val="35000"/>
                </a:schemeClr>
              </a:solidFill>
              <a:latin typeface="+mn-lt"/>
              <a:ea typeface="+mn-ea"/>
              <a:cs typeface="+mn-cs"/>
            </a:defRPr>
          </a:pPr>
          <a:endParaRPr lang="es-CR"/>
        </a:p>
      </c:txPr>
    </c:title>
    <c:autoTitleDeleted val="0"/>
    <c:plotArea>
      <c:layout>
        <c:manualLayout>
          <c:layoutTarget val="inner"/>
          <c:xMode val="edge"/>
          <c:yMode val="edge"/>
          <c:x val="4.2993733319147333E-2"/>
          <c:y val="0.13736866345297677"/>
          <c:w val="0.93121212021790822"/>
          <c:h val="0.69052460929104365"/>
        </c:manualLayout>
      </c:layout>
      <c:barChart>
        <c:barDir val="col"/>
        <c:grouping val="clustered"/>
        <c:varyColors val="0"/>
        <c:ser>
          <c:idx val="0"/>
          <c:order val="0"/>
          <c:tx>
            <c:strRef>
              <c:f>Sheet1!$B$1</c:f>
              <c:strCache>
                <c:ptCount val="1"/>
                <c:pt idx="0">
                  <c:v>Serie 1</c:v>
                </c:pt>
              </c:strCache>
            </c:strRef>
          </c:tx>
          <c:spPr>
            <a:solidFill>
              <a:schemeClr val="accent1"/>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 2</c:v>
                </c:pt>
              </c:strCache>
            </c:strRef>
          </c:tx>
          <c:spPr>
            <a:solidFill>
              <a:schemeClr val="accent2"/>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 3</c:v>
                </c:pt>
              </c:strCache>
            </c:strRef>
          </c:tx>
          <c:spPr>
            <a:solidFill>
              <a:schemeClr val="accent3"/>
            </a:soli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197" b="0" i="0" u="none" strike="noStrike" kern="1200" baseline="0" noProof="0">
                <a:solidFill>
                  <a:schemeClr val="tx1">
                    <a:lumMod val="65000"/>
                    <a:lumOff val="35000"/>
                  </a:schemeClr>
                </a:solidFill>
                <a:latin typeface="+mn-lt"/>
                <a:ea typeface="+mn-ea"/>
                <a:cs typeface="+mn-cs"/>
              </a:defRPr>
            </a:pPr>
            <a:endParaRPr lang="es-CR"/>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R"/>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C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ECE4AB0-A141-48A3-8F94-05C5738136D2}" type="datetime1">
              <a:rPr lang="es-ES" smtClean="0"/>
              <a:t>21/02/2020</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8A1656-FDB1-442A-B22F-67D2FDA9ED13}" type="slidenum">
              <a:rPr lang="es-ES" smtClean="0"/>
              <a:t>‹Nº›</a:t>
            </a:fld>
            <a:endParaRPr lang="es-ES" dirty="0"/>
          </a:p>
        </p:txBody>
      </p:sp>
    </p:spTree>
    <p:extLst>
      <p:ext uri="{BB962C8B-B14F-4D97-AF65-F5344CB8AC3E}">
        <p14:creationId xmlns:p14="http://schemas.microsoft.com/office/powerpoint/2010/main" val="330478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D44D5-968C-47AE-923A-8F06B728004A}" type="datetime1">
              <a:rPr lang="es-ES" smtClean="0"/>
              <a:pPr/>
              <a:t>21/02/2020</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336304E-FDE3-4B4F-A3B7-EBE87F3FA5E2}" type="slidenum">
              <a:rPr lang="es-ES" noProof="0" smtClean="0"/>
              <a:t>‹Nº›</a:t>
            </a:fld>
            <a:endParaRPr lang="es-E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1</a:t>
            </a:fld>
            <a:endParaRPr lang="es-ES" dirty="0"/>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10</a:t>
            </a:fld>
            <a:endParaRPr lang="es-ES" dirty="0"/>
          </a:p>
        </p:txBody>
      </p:sp>
    </p:spTree>
    <p:extLst>
      <p:ext uri="{BB962C8B-B14F-4D97-AF65-F5344CB8AC3E}">
        <p14:creationId xmlns:p14="http://schemas.microsoft.com/office/powerpoint/2010/main" val="17905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11</a:t>
            </a:fld>
            <a:endParaRPr lang="es-ES" dirty="0"/>
          </a:p>
        </p:txBody>
      </p:sp>
    </p:spTree>
    <p:extLst>
      <p:ext uri="{BB962C8B-B14F-4D97-AF65-F5344CB8AC3E}">
        <p14:creationId xmlns:p14="http://schemas.microsoft.com/office/powerpoint/2010/main" val="2343547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12</a:t>
            </a:fld>
            <a:endParaRPr lang="es-ES" dirty="0"/>
          </a:p>
        </p:txBody>
      </p:sp>
    </p:spTree>
    <p:extLst>
      <p:ext uri="{BB962C8B-B14F-4D97-AF65-F5344CB8AC3E}">
        <p14:creationId xmlns:p14="http://schemas.microsoft.com/office/powerpoint/2010/main" val="791740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13</a:t>
            </a:fld>
            <a:endParaRPr lang="es-ES" dirty="0"/>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2</a:t>
            </a:fld>
            <a:endParaRPr lang="es-ES" dirty="0"/>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3</a:t>
            </a:fld>
            <a:endParaRPr lang="es-ES" dirty="0"/>
          </a:p>
        </p:txBody>
      </p:sp>
    </p:spTree>
    <p:extLst>
      <p:ext uri="{BB962C8B-B14F-4D97-AF65-F5344CB8AC3E}">
        <p14:creationId xmlns:p14="http://schemas.microsoft.com/office/powerpoint/2010/main" val="3775477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4</a:t>
            </a:fld>
            <a:endParaRPr lang="es-ES" dirty="0"/>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5</a:t>
            </a:fld>
            <a:endParaRPr lang="es-ES" dirty="0"/>
          </a:p>
        </p:txBody>
      </p:sp>
    </p:spTree>
    <p:extLst>
      <p:ext uri="{BB962C8B-B14F-4D97-AF65-F5344CB8AC3E}">
        <p14:creationId xmlns:p14="http://schemas.microsoft.com/office/powerpoint/2010/main" val="386811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6</a:t>
            </a:fld>
            <a:endParaRPr lang="es-ES" dirty="0"/>
          </a:p>
        </p:txBody>
      </p:sp>
    </p:spTree>
    <p:extLst>
      <p:ext uri="{BB962C8B-B14F-4D97-AF65-F5344CB8AC3E}">
        <p14:creationId xmlns:p14="http://schemas.microsoft.com/office/powerpoint/2010/main" val="3328078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336304E-FDE3-4B4F-A3B7-EBE87F3FA5E2}" type="slidenum">
              <a:rPr lang="es-ES" smtClean="0"/>
              <a:t>7</a:t>
            </a:fld>
            <a:endParaRPr lang="es-ES" dirty="0"/>
          </a:p>
        </p:txBody>
      </p:sp>
    </p:spTree>
    <p:extLst>
      <p:ext uri="{BB962C8B-B14F-4D97-AF65-F5344CB8AC3E}">
        <p14:creationId xmlns:p14="http://schemas.microsoft.com/office/powerpoint/2010/main" val="3880404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8</a:t>
            </a:fld>
            <a:endParaRPr lang="es-ES" dirty="0"/>
          </a:p>
        </p:txBody>
      </p:sp>
    </p:spTree>
    <p:extLst>
      <p:ext uri="{BB962C8B-B14F-4D97-AF65-F5344CB8AC3E}">
        <p14:creationId xmlns:p14="http://schemas.microsoft.com/office/powerpoint/2010/main" val="163115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336304E-FDE3-4B4F-A3B7-EBE87F3FA5E2}" type="slidenum">
              <a:rPr lang="es-ES" smtClean="0"/>
              <a:t>9</a:t>
            </a:fld>
            <a:endParaRPr lang="es-ES" dirty="0"/>
          </a:p>
        </p:txBody>
      </p:sp>
    </p:spTree>
    <p:extLst>
      <p:ext uri="{BB962C8B-B14F-4D97-AF65-F5344CB8AC3E}">
        <p14:creationId xmlns:p14="http://schemas.microsoft.com/office/powerpoint/2010/main" val="698221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_0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accent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radecimiento 01">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Marcador de texto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rtl="0"/>
            <a:r>
              <a:rPr lang="es-ES" noProof="0" dirty="0"/>
              <a:t>Dirección URL del sitio web aquí</a:t>
            </a:r>
          </a:p>
        </p:txBody>
      </p:sp>
      <p:pic>
        <p:nvPicPr>
          <p:cNvPr id="17" name="Gráfico 16" descr="Sobr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áfico 17" descr="Red">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ítulo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Conector recto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áfico 18" descr="Sobr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áfico 19" descr="Red">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ítulo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rtlCol="0">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dirty="0"/>
              <a:t>correo electrónico</a:t>
            </a:r>
          </a:p>
        </p:txBody>
      </p:sp>
      <p:sp>
        <p:nvSpPr>
          <p:cNvPr id="22" name="Marcador de texto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rtl="0"/>
            <a:r>
              <a:rPr lang="es-ES" noProof="0" dirty="0"/>
              <a:t>Dirección URL del sitio web aquí</a:t>
            </a:r>
          </a:p>
        </p:txBody>
      </p:sp>
      <p:sp>
        <p:nvSpPr>
          <p:cNvPr id="18" name="Título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rtl="0"/>
            <a:r>
              <a:rPr lang="es-ES" noProof="0"/>
              <a:t>Haga clic para modificar el estilo de título del patrón</a:t>
            </a:r>
            <a:endParaRPr lang="es-E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Elipse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grpSp>
        <p:nvGrpSpPr>
          <p:cNvPr id="4" name="Grupo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Elipse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18" name="Grupo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orma libre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grpSp>
      <p:sp>
        <p:nvSpPr>
          <p:cNvPr id="21" name="Marcador de texto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rtlCol="0">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22" name="Grupo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orma libre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5" name="Forma libre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6" name="Forma libre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7" name="Marcador de posición de contenido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2" name="Imagen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ítulo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orma libre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0" name="Forma libre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contenido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7" name="Marcador de posición de contenido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ítulo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grpSp>
        <p:nvGrpSpPr>
          <p:cNvPr id="20" name="Grupo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orma libre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4" name="Forma libre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Marcador de posición de texto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rtlCol="0"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posición de contenido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18" name="Marcador de posición de texto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rtlCol="0"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posición de contenido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21" name="Imagen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ítulo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22" name="Marcador de posición de imagen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9" name="Título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20" name="Marcador de texto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pic>
        <p:nvPicPr>
          <p:cNvPr id="8" name="Imagen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orma libre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2" name="Forma libre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23" name="Forma libre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Título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17" name="Marcador de posición de texto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8" name="Marcador de posición de contenido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pic>
        <p:nvPicPr>
          <p:cNvPr id="13" name="Imagen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_02">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rtlCol="0" anchor="b">
            <a:noAutofit/>
          </a:bodyPr>
          <a:lstStyle>
            <a:lvl1pPr algn="l">
              <a:defRPr sz="5400" b="1" cap="all" baseline="0">
                <a:solidFill>
                  <a:schemeClr val="bg1"/>
                </a:solidFill>
                <a:latin typeface="+mj-lt"/>
              </a:defRPr>
            </a:lvl1pPr>
          </a:lstStyle>
          <a:p>
            <a:pPr rtl="0"/>
            <a:r>
              <a:rPr lang="es-ES" noProof="0" dirty="0"/>
              <a:t>El título se escribe aquí</a:t>
            </a:r>
          </a:p>
        </p:txBody>
      </p:sp>
      <p:sp>
        <p:nvSpPr>
          <p:cNvPr id="3" name="Subtítulo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rtlCol="0">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3" name="Marcador de posición de imagen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rtlCol="0" anchor="ctr"/>
          <a:lstStyle>
            <a:lvl1pPr marL="0" indent="0" algn="ctr">
              <a:buNone/>
              <a:defRPr/>
            </a:lvl1pPr>
          </a:lstStyle>
          <a:p>
            <a:pPr rtl="0"/>
            <a:r>
              <a:rPr lang="es-ES" noProof="0"/>
              <a:t>Haga clic en el icono para agregar una imagen</a:t>
            </a:r>
            <a:endParaRPr lang="es-ES" noProof="0" dirty="0"/>
          </a:p>
        </p:txBody>
      </p:sp>
      <p:grpSp>
        <p:nvGrpSpPr>
          <p:cNvPr id="14" name="Grupo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orma libre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6" name="Forma libre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pic>
        <p:nvPicPr>
          <p:cNvPr id="9" name="Imagen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Conector recto 4">
            <a:extLst>
              <a:ext uri="{FF2B5EF4-FFF2-40B4-BE49-F238E27FC236}">
                <a16:creationId xmlns:a16="http://schemas.microsoft.com/office/drawing/2014/main" id="{819AFA09-F4B1-493D-BCAD-FF30C20CD1AA}"/>
              </a:ext>
            </a:extLst>
          </p:cNvPr>
          <p:cNvCxnSpPr/>
          <p:nvPr userDrawn="1"/>
        </p:nvCxnSpPr>
        <p:spPr>
          <a:xfrm>
            <a:off x="6469778" y="4233582"/>
            <a:ext cx="334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rtlCol="0" anchor="b">
            <a:noAutofit/>
          </a:bodyPr>
          <a:lstStyle>
            <a:lvl1pPr algn="ctr">
              <a:defRPr sz="4000" b="1"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texto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rtlCol="0">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Aquí se incluye texto ficticio</a:t>
            </a:r>
          </a:p>
        </p:txBody>
      </p:sp>
      <p:pic>
        <p:nvPicPr>
          <p:cNvPr id="8" name="Imagen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Elipse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Marcador de número de diapositiva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rtlCol="0"/>
          <a:lstStyle>
            <a:lvl1pPr algn="ctr">
              <a:defRPr sz="900">
                <a:solidFill>
                  <a:srgbClr val="2C567A"/>
                </a:solidFill>
                <a:latin typeface="+mn-lt"/>
              </a:defRPr>
            </a:lvl1pPr>
          </a:lstStyle>
          <a:p>
            <a:pPr rtl="0"/>
            <a:fld id="{9EC71654-96A5-4280-94F3-931C61A9F92C}" type="slidenum">
              <a:rPr lang="es-ES" noProof="0" smtClean="0"/>
              <a:pPr rtl="0"/>
              <a:t>‹Nº›</a:t>
            </a:fld>
            <a:endParaRPr lang="es-ES" noProof="0" dirty="0"/>
          </a:p>
        </p:txBody>
      </p:sp>
      <p:sp>
        <p:nvSpPr>
          <p:cNvPr id="15" name="Marcador de posición de imagen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rtlCol="0" anchor="ctr">
            <a:noAutofit/>
          </a:bodyPr>
          <a:lstStyle>
            <a:lvl1pPr marL="0" indent="0" algn="ctr">
              <a:buNone/>
              <a:defRPr sz="2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upo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orma libre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2" name="Forma libre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3" name="Marcador de posición de imagen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rtlCol="0" anchor="ctr">
            <a:noAutofit/>
          </a:bodyPr>
          <a:lstStyle>
            <a:lvl1pPr marL="0" indent="0" algn="ctr">
              <a:buNone/>
              <a:defRPr/>
            </a:lvl1pPr>
          </a:lstStyle>
          <a:p>
            <a:pPr rtl="0"/>
            <a:r>
              <a:rPr lang="es-ES" noProof="0"/>
              <a:t>Haga clic en el icono para agregar una imagen</a:t>
            </a:r>
            <a:endParaRPr lang="es-ES" noProof="0" dirty="0"/>
          </a:p>
        </p:txBody>
      </p:sp>
      <p:sp>
        <p:nvSpPr>
          <p:cNvPr id="14" name="Título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0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rtlCol="0">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posición de contenido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rtlCol="0">
            <a:no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14" name="Rectángulo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8" name="Marcador de posición de imagen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y contenido 03">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Elipse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Marcador de posición de imagen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
        <p:nvSpPr>
          <p:cNvPr id="9" name="Rectángulo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Elipse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6" name="Marcador de posición de imagen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rtlCol="0" anchor="ctr"/>
          <a:lstStyle>
            <a:lvl1pPr marL="0" indent="0" algn="ctr">
              <a:buNone/>
              <a:defRPr/>
            </a:lvl1pPr>
          </a:lstStyle>
          <a:p>
            <a:pPr rtl="0"/>
            <a:r>
              <a:rPr lang="es-ES" noProof="0"/>
              <a:t>Haga clic en el icono para agregar una imagen</a:t>
            </a:r>
            <a:endParaRPr lang="es-ES" noProof="0" dirty="0"/>
          </a:p>
        </p:txBody>
      </p:sp>
      <p:sp>
        <p:nvSpPr>
          <p:cNvPr id="17" name="Marcador de contenido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rtlCol="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1" name="Marcador de contenido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rtlCol="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12" name="Marcador de posición de imagen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rtlCol="0" anchor="ctr">
            <a:no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comparación">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Rectángulo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3" name="Marcador de contenido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rtlCol="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7" name="Rectángulo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accent2"/>
              </a:solidFill>
            </a:endParaRPr>
          </a:p>
        </p:txBody>
      </p:sp>
      <p:pic>
        <p:nvPicPr>
          <p:cNvPr id="8" name="Imagen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Elipse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número de diapositiva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20" name="Marcador de contenido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rtlCol="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01 va aquí</a:t>
            </a:r>
          </a:p>
        </p:txBody>
      </p:sp>
      <p:sp>
        <p:nvSpPr>
          <p:cNvPr id="23" name="Marcador de posición de contenido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rtlCol="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5" name="Marcador de contenido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rtlCol="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Tema 02 va aquí</a:t>
            </a:r>
          </a:p>
        </p:txBody>
      </p:sp>
      <p:sp>
        <p:nvSpPr>
          <p:cNvPr id="21" name="Elipse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Marcador de posición de imagen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
        <p:nvSpPr>
          <p:cNvPr id="28" name="Elipse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9" name="Marcador de posición de imagen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rtlCol="0" anchor="ctr">
            <a:normAutofit/>
          </a:bodyPr>
          <a:lstStyle>
            <a:lvl1pPr marL="0" indent="0" algn="ctr">
              <a:buNone/>
              <a:defRPr sz="1100">
                <a:solidFill>
                  <a:schemeClr val="bg1"/>
                </a:solidFill>
              </a:defRPr>
            </a:lvl1pPr>
          </a:lstStyle>
          <a:p>
            <a:pPr rtl="0"/>
            <a:r>
              <a:rPr lang="es-ES" noProof="0" dirty="0"/>
              <a:t>icono</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orma libre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3" name="Forma libre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14" name="Forma libre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positiva del equipo">
    <p:spTree>
      <p:nvGrpSpPr>
        <p:cNvPr id="1" name=""/>
        <p:cNvGrpSpPr/>
        <p:nvPr/>
      </p:nvGrpSpPr>
      <p:grpSpPr>
        <a:xfrm>
          <a:off x="0" y="0"/>
          <a:ext cx="0" cy="0"/>
          <a:chOff x="0" y="0"/>
          <a:chExt cx="0" cy="0"/>
        </a:xfrm>
      </p:grpSpPr>
      <p:grpSp>
        <p:nvGrpSpPr>
          <p:cNvPr id="35" name="Grupo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orma libre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7" name="Forma libre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sp>
          <p:nvSpPr>
            <p:cNvPr id="38" name="Forma libre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s-ES" noProof="0" dirty="0"/>
            </a:p>
          </p:txBody>
        </p:sp>
      </p:grpSp>
      <p:sp>
        <p:nvSpPr>
          <p:cNvPr id="23" name="Elipse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4" name="Elipse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5" name="Elipse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6" name="Elipse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0" name="Forma libre: Forma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Forma libre: Forma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Forma libre: Forma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7" name="Forma libre: Forma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6" name="Título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rtlCol="0" anchor="b">
            <a:noAutofit/>
          </a:bodyPr>
          <a:lstStyle>
            <a:lvl1pPr>
              <a:defRPr sz="3200" b="1" cap="all" baseline="0"/>
            </a:lvl1pPr>
          </a:lstStyle>
          <a:p>
            <a:pPr rtl="0"/>
            <a:r>
              <a:rPr lang="es-ES" noProof="0"/>
              <a:t>Haga clic para modificar el estilo de título del patrón</a:t>
            </a:r>
            <a:endParaRPr lang="es-ES" noProof="0" dirty="0"/>
          </a:p>
        </p:txBody>
      </p:sp>
      <p:sp>
        <p:nvSpPr>
          <p:cNvPr id="7" name="Rectángulo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endParaRPr>
          </a:p>
        </p:txBody>
      </p:sp>
      <p:pic>
        <p:nvPicPr>
          <p:cNvPr id="8" name="Imagen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Elipse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0" name="Marcador de número de diapositiva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rtlCol="0"/>
          <a:lstStyle>
            <a:lvl1pPr algn="ctr">
              <a:defRPr sz="900">
                <a:solidFill>
                  <a:schemeClr val="bg1"/>
                </a:solidFill>
                <a:latin typeface="+mn-lt"/>
              </a:defRPr>
            </a:lvl1pPr>
          </a:lstStyle>
          <a:p>
            <a:pPr rtl="0"/>
            <a:fld id="{9EC71654-96A5-4280-94F3-931C61A9F92C}" type="slidenum">
              <a:rPr lang="es-ES" noProof="0" smtClean="0"/>
              <a:pPr rtl="0"/>
              <a:t>‹Nº›</a:t>
            </a:fld>
            <a:endParaRPr lang="es-ES" noProof="0" dirty="0"/>
          </a:p>
        </p:txBody>
      </p:sp>
      <p:sp>
        <p:nvSpPr>
          <p:cNvPr id="3" name="Marcador de posición de imagen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1" name="Marcador de posición de imagen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2" name="Marcador de posición de imagen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13" name="Marcador de posición de imagen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rtlCol="0" anchor="ctr">
            <a:normAutofit/>
          </a:bodyPr>
          <a:lstStyle>
            <a:lvl1pPr marL="0" indent="0" algn="ctr">
              <a:buNone/>
              <a:defRPr sz="2000"/>
            </a:lvl1pPr>
          </a:lstStyle>
          <a:p>
            <a:pPr rtl="0"/>
            <a:r>
              <a:rPr lang="es-ES" noProof="0"/>
              <a:t>Haga clic en el icono para agregar una imagen</a:t>
            </a:r>
            <a:endParaRPr lang="es-ES" noProof="0" dirty="0"/>
          </a:p>
        </p:txBody>
      </p:sp>
      <p:sp>
        <p:nvSpPr>
          <p:cNvPr id="27" name="Marcador de contenido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28" name="Marcador de contenido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29" name="Marcador de contenido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0" name="Marcador de contenido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1" name="Marcador de contenido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2" name="Marcador de contenido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
        <p:nvSpPr>
          <p:cNvPr id="33" name="Marcador de contenido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rtlCol="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a:t>Haga clic para modificar los estilos de texto del patrón</a:t>
            </a:r>
          </a:p>
        </p:txBody>
      </p:sp>
      <p:sp>
        <p:nvSpPr>
          <p:cNvPr id="34" name="Marcador de contenido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rtlCol="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rtl="0"/>
            <a:r>
              <a:rPr lang="es-ES" noProof="0" dirty="0"/>
              <a:t>Ejecutivo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314758FF-3187-4609-B511-E3487A9781F9}" type="datetime1">
              <a:rPr lang="es-ES" noProof="0" smtClean="0"/>
              <a:t>21/02/2020</a:t>
            </a:fld>
            <a:endParaRPr lang="es-ES" noProof="0" dirty="0"/>
          </a:p>
        </p:txBody>
      </p:sp>
      <p:sp>
        <p:nvSpPr>
          <p:cNvPr id="5" name="Marcador de pie de página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dirty="0"/>
          </a:p>
        </p:txBody>
      </p:sp>
      <p:sp>
        <p:nvSpPr>
          <p:cNvPr id="6" name="Marcador de posición de número de diapositiva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9EC71654-96A5-4280-94F3-931C61A9F92C}" type="slidenum">
              <a:rPr lang="es-ES" noProof="0" smtClean="0"/>
              <a:t>‹Nº›</a:t>
            </a:fld>
            <a:endParaRPr lang="es-E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6.gif"/><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hyperlink" Target="http://www.contoso.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jpe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B08B8-3DB3-4637-AE23-B8DB96D9FCEC}"/>
              </a:ext>
            </a:extLst>
          </p:cNvPr>
          <p:cNvSpPr>
            <a:spLocks noGrp="1"/>
          </p:cNvSpPr>
          <p:nvPr>
            <p:ph type="ctrTitle"/>
          </p:nvPr>
        </p:nvSpPr>
        <p:spPr>
          <a:xfrm>
            <a:off x="6016474" y="1948070"/>
            <a:ext cx="5983848" cy="2316026"/>
          </a:xfrm>
        </p:spPr>
        <p:txBody>
          <a:bodyPr rtlCol="0"/>
          <a:lstStyle/>
          <a:p>
            <a:pPr algn="ctr"/>
            <a:r>
              <a:rPr lang="es-CR" sz="4800" dirty="0"/>
              <a:t>Reporte de Framework en ciencia de datos</a:t>
            </a:r>
            <a:endParaRPr lang="es-ES" sz="4800" dirty="0"/>
          </a:p>
        </p:txBody>
      </p:sp>
      <p:sp>
        <p:nvSpPr>
          <p:cNvPr id="3" name="Subtítulo 2">
            <a:extLst>
              <a:ext uri="{FF2B5EF4-FFF2-40B4-BE49-F238E27FC236}">
                <a16:creationId xmlns:a16="http://schemas.microsoft.com/office/drawing/2014/main" id="{2198AA37-E298-4CD8-9F0F-2123ACFD9653}"/>
              </a:ext>
            </a:extLst>
          </p:cNvPr>
          <p:cNvSpPr>
            <a:spLocks noGrp="1"/>
          </p:cNvSpPr>
          <p:nvPr>
            <p:ph type="subTitle" idx="1"/>
          </p:nvPr>
        </p:nvSpPr>
        <p:spPr/>
        <p:txBody>
          <a:bodyPr rtlCol="0"/>
          <a:lstStyle/>
          <a:p>
            <a:pPr rtl="0"/>
            <a:r>
              <a:rPr lang="es-ES" dirty="0"/>
              <a:t>Ing. Andy Gonzalez Herrera</a:t>
            </a:r>
          </a:p>
        </p:txBody>
      </p:sp>
      <p:pic>
        <p:nvPicPr>
          <p:cNvPr id="10" name="Marcador de posición de imagen 9" descr="paisaje urbano">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pic>
        <p:nvPicPr>
          <p:cNvPr id="5" name="Imagen 4" descr="Imagen que contiene dibujo&#10;&#10;Descripción generada automáticamente">
            <a:extLst>
              <a:ext uri="{FF2B5EF4-FFF2-40B4-BE49-F238E27FC236}">
                <a16:creationId xmlns:a16="http://schemas.microsoft.com/office/drawing/2014/main" id="{9582DD9A-4ECD-4624-90C1-A19B5AEEF181}"/>
              </a:ext>
            </a:extLst>
          </p:cNvPr>
          <p:cNvPicPr>
            <a:picLocks noChangeAspect="1"/>
          </p:cNvPicPr>
          <p:nvPr/>
        </p:nvPicPr>
        <p:blipFill rotWithShape="1">
          <a:blip r:embed="rId4"/>
          <a:srcRect l="19565" t="19822" r="20956" b="29166"/>
          <a:stretch/>
        </p:blipFill>
        <p:spPr>
          <a:xfrm>
            <a:off x="9899373" y="311101"/>
            <a:ext cx="1997766" cy="1002794"/>
          </a:xfrm>
          <a:prstGeom prst="rect">
            <a:avLst/>
          </a:prstGeom>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FCA16-8D78-4A87-9023-708458E3A4F3}"/>
              </a:ext>
            </a:extLst>
          </p:cNvPr>
          <p:cNvSpPr>
            <a:spLocks noGrp="1"/>
          </p:cNvSpPr>
          <p:nvPr>
            <p:ph type="title"/>
          </p:nvPr>
        </p:nvSpPr>
        <p:spPr/>
        <p:txBody>
          <a:bodyPr rtlCol="0"/>
          <a:lstStyle/>
          <a:p>
            <a:pPr rtl="0"/>
            <a:r>
              <a:rPr lang="es-ES" dirty="0"/>
              <a:t>Despliegue y mantenimiento del modelo</a:t>
            </a:r>
          </a:p>
        </p:txBody>
      </p:sp>
      <p:sp>
        <p:nvSpPr>
          <p:cNvPr id="3" name="Marcador de número de diapositiva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rtlCol="0"/>
          <a:lstStyle/>
          <a:p>
            <a:pPr rtl="0"/>
            <a:fld id="{9EC71654-96A5-4280-94F3-931C61A9F92C}" type="slidenum">
              <a:rPr lang="es-ES" smtClean="0"/>
              <a:pPr rtl="0"/>
              <a:t>10</a:t>
            </a:fld>
            <a:endParaRPr lang="es-ES" dirty="0"/>
          </a:p>
        </p:txBody>
      </p:sp>
      <p:sp>
        <p:nvSpPr>
          <p:cNvPr id="8" name="Marcador de contenido 7">
            <a:extLst>
              <a:ext uri="{FF2B5EF4-FFF2-40B4-BE49-F238E27FC236}">
                <a16:creationId xmlns:a16="http://schemas.microsoft.com/office/drawing/2014/main" id="{5935AC4D-C17D-4827-B693-43A34920A5FD}"/>
              </a:ext>
            </a:extLst>
          </p:cNvPr>
          <p:cNvSpPr>
            <a:spLocks noGrp="1"/>
          </p:cNvSpPr>
          <p:nvPr>
            <p:ph idx="1"/>
          </p:nvPr>
        </p:nvSpPr>
        <p:spPr/>
        <p:txBody>
          <a:bodyPr rtlCol="0"/>
          <a:lstStyle/>
          <a:p>
            <a:pPr algn="just" rtl="0"/>
            <a:r>
              <a:rPr lang="es-ES" dirty="0"/>
              <a:t>Se deben crear manuales de uso para la aplicación, además se deben documentar las entradas y salidas esperadas del modelo, todo lo anterior en conjunto con capacitaciones a los usuarios finales.</a:t>
            </a:r>
          </a:p>
          <a:p>
            <a:pPr algn="just" rtl="0"/>
            <a:endParaRPr lang="es-ES" dirty="0"/>
          </a:p>
        </p:txBody>
      </p:sp>
      <p:sp>
        <p:nvSpPr>
          <p:cNvPr id="9" name="Marcador de contenido 8">
            <a:extLst>
              <a:ext uri="{FF2B5EF4-FFF2-40B4-BE49-F238E27FC236}">
                <a16:creationId xmlns:a16="http://schemas.microsoft.com/office/drawing/2014/main" id="{D66C6D21-6780-4D8A-9B6F-582E0BD2DC2E}"/>
              </a:ext>
            </a:extLst>
          </p:cNvPr>
          <p:cNvSpPr>
            <a:spLocks noGrp="1"/>
          </p:cNvSpPr>
          <p:nvPr>
            <p:ph idx="17"/>
          </p:nvPr>
        </p:nvSpPr>
        <p:spPr/>
        <p:txBody>
          <a:bodyPr rtlCol="0"/>
          <a:lstStyle/>
          <a:p>
            <a:pPr rtl="0"/>
            <a:r>
              <a:rPr lang="es-ES" dirty="0"/>
              <a:t>Entrega a producción</a:t>
            </a:r>
          </a:p>
        </p:txBody>
      </p:sp>
      <p:sp>
        <p:nvSpPr>
          <p:cNvPr id="10" name="Marcador de contenido 9">
            <a:extLst>
              <a:ext uri="{FF2B5EF4-FFF2-40B4-BE49-F238E27FC236}">
                <a16:creationId xmlns:a16="http://schemas.microsoft.com/office/drawing/2014/main" id="{CCF1405A-05DA-4553-A7B3-B9592963C6B1}"/>
              </a:ext>
            </a:extLst>
          </p:cNvPr>
          <p:cNvSpPr>
            <a:spLocks noGrp="1"/>
          </p:cNvSpPr>
          <p:nvPr>
            <p:ph idx="18"/>
          </p:nvPr>
        </p:nvSpPr>
        <p:spPr/>
        <p:txBody>
          <a:bodyPr rtlCol="0"/>
          <a:lstStyle/>
          <a:p>
            <a:pPr algn="just" rtl="0"/>
            <a:r>
              <a:rPr lang="es-ES" dirty="0"/>
              <a:t>Se debe acompañar a los usuarios en las primeras tomas de decisión y en el análisis de los resultados, esto para garantizar que se use adecuadamente la herramienta y para facilitar la transición.</a:t>
            </a:r>
          </a:p>
          <a:p>
            <a:pPr algn="just" rtl="0"/>
            <a:endParaRPr lang="es-ES" dirty="0"/>
          </a:p>
        </p:txBody>
      </p:sp>
      <p:sp>
        <p:nvSpPr>
          <p:cNvPr id="11" name="Marcador de contenido 10">
            <a:extLst>
              <a:ext uri="{FF2B5EF4-FFF2-40B4-BE49-F238E27FC236}">
                <a16:creationId xmlns:a16="http://schemas.microsoft.com/office/drawing/2014/main" id="{90DE57B2-448D-4C8D-8B9C-FFDDFB0A9208}"/>
              </a:ext>
            </a:extLst>
          </p:cNvPr>
          <p:cNvSpPr>
            <a:spLocks noGrp="1"/>
          </p:cNvSpPr>
          <p:nvPr>
            <p:ph idx="19"/>
          </p:nvPr>
        </p:nvSpPr>
        <p:spPr/>
        <p:txBody>
          <a:bodyPr rtlCol="0"/>
          <a:lstStyle/>
          <a:p>
            <a:pPr rtl="0"/>
            <a:r>
              <a:rPr lang="es-ES" dirty="0"/>
              <a:t>seguimiento</a:t>
            </a:r>
          </a:p>
        </p:txBody>
      </p:sp>
      <p:sp>
        <p:nvSpPr>
          <p:cNvPr id="12" name="Marcador de contenido 11">
            <a:extLst>
              <a:ext uri="{FF2B5EF4-FFF2-40B4-BE49-F238E27FC236}">
                <a16:creationId xmlns:a16="http://schemas.microsoft.com/office/drawing/2014/main" id="{780C3E07-3509-4911-AFF9-20EA8F12D0A4}"/>
              </a:ext>
            </a:extLst>
          </p:cNvPr>
          <p:cNvSpPr>
            <a:spLocks noGrp="1"/>
          </p:cNvSpPr>
          <p:nvPr>
            <p:ph idx="20"/>
          </p:nvPr>
        </p:nvSpPr>
        <p:spPr/>
        <p:txBody>
          <a:bodyPr rtlCol="0"/>
          <a:lstStyle/>
          <a:p>
            <a:pPr algn="just" rtl="0"/>
            <a:r>
              <a:rPr lang="es-ES" dirty="0"/>
              <a:t>Utilizaría un marco de referencia como ITIL para tener siempre en mente la mejora continua y poder incluir las correcciones o mejoras que puedan surgir en la marcha con el uso del sistema.</a:t>
            </a:r>
          </a:p>
          <a:p>
            <a:pPr algn="just" rtl="0"/>
            <a:endParaRPr lang="es-ES" dirty="0"/>
          </a:p>
        </p:txBody>
      </p:sp>
      <p:sp>
        <p:nvSpPr>
          <p:cNvPr id="13" name="Marcador de contenido 12">
            <a:extLst>
              <a:ext uri="{FF2B5EF4-FFF2-40B4-BE49-F238E27FC236}">
                <a16:creationId xmlns:a16="http://schemas.microsoft.com/office/drawing/2014/main" id="{FB9E2175-1C3C-4B3E-A872-A1B7E6D64D52}"/>
              </a:ext>
            </a:extLst>
          </p:cNvPr>
          <p:cNvSpPr>
            <a:spLocks noGrp="1"/>
          </p:cNvSpPr>
          <p:nvPr>
            <p:ph idx="21"/>
          </p:nvPr>
        </p:nvSpPr>
        <p:spPr/>
        <p:txBody>
          <a:bodyPr rtlCol="0"/>
          <a:lstStyle/>
          <a:p>
            <a:pPr rtl="0"/>
            <a:r>
              <a:rPr lang="es-ES" dirty="0"/>
              <a:t>Mejora continua</a:t>
            </a:r>
          </a:p>
        </p:txBody>
      </p:sp>
      <p:sp>
        <p:nvSpPr>
          <p:cNvPr id="14" name="Marcador de contenido 13">
            <a:extLst>
              <a:ext uri="{FF2B5EF4-FFF2-40B4-BE49-F238E27FC236}">
                <a16:creationId xmlns:a16="http://schemas.microsoft.com/office/drawing/2014/main" id="{4EAA9254-229F-4C3E-B078-B8912E5BBE98}"/>
              </a:ext>
            </a:extLst>
          </p:cNvPr>
          <p:cNvSpPr>
            <a:spLocks noGrp="1"/>
          </p:cNvSpPr>
          <p:nvPr>
            <p:ph idx="22"/>
          </p:nvPr>
        </p:nvSpPr>
        <p:spPr/>
        <p:txBody>
          <a:bodyPr rtlCol="0"/>
          <a:lstStyle/>
          <a:p>
            <a:pPr algn="just" rtl="0"/>
            <a:r>
              <a:rPr lang="es-ES" dirty="0"/>
              <a:t>Se deben hacer revisiones mensuales de los pronósticos realizados y el estado de los clientes en los cuales se aplico el algoritmo.</a:t>
            </a:r>
          </a:p>
          <a:p>
            <a:pPr algn="just" rtl="0"/>
            <a:r>
              <a:rPr lang="es-ES" dirty="0"/>
              <a:t>Además, se debe revisar el algoritmos cuando se ingresen nuevas variables o el mismo se vea afectado por condiciones externas o cambios de negocio.</a:t>
            </a:r>
          </a:p>
          <a:p>
            <a:pPr algn="just" rtl="0"/>
            <a:endParaRPr lang="es-ES" dirty="0"/>
          </a:p>
        </p:txBody>
      </p:sp>
      <p:sp>
        <p:nvSpPr>
          <p:cNvPr id="15" name="Marcador de contenido 14">
            <a:extLst>
              <a:ext uri="{FF2B5EF4-FFF2-40B4-BE49-F238E27FC236}">
                <a16:creationId xmlns:a16="http://schemas.microsoft.com/office/drawing/2014/main" id="{471C9CF1-70B0-46DB-869F-6DC53668898D}"/>
              </a:ext>
            </a:extLst>
          </p:cNvPr>
          <p:cNvSpPr>
            <a:spLocks noGrp="1"/>
          </p:cNvSpPr>
          <p:nvPr>
            <p:ph idx="23"/>
          </p:nvPr>
        </p:nvSpPr>
        <p:spPr/>
        <p:txBody>
          <a:bodyPr rtlCol="0"/>
          <a:lstStyle/>
          <a:p>
            <a:pPr rtl="0"/>
            <a:r>
              <a:rPr lang="es-ES" dirty="0"/>
              <a:t>Revisiones periódicas</a:t>
            </a:r>
          </a:p>
        </p:txBody>
      </p:sp>
      <p:pic>
        <p:nvPicPr>
          <p:cNvPr id="16" name="Imagen 15" descr="Imagen que contiene dibujo&#10;&#10;Descripción generada automáticamente">
            <a:extLst>
              <a:ext uri="{FF2B5EF4-FFF2-40B4-BE49-F238E27FC236}">
                <a16:creationId xmlns:a16="http://schemas.microsoft.com/office/drawing/2014/main" id="{A3E34936-23F4-4AD6-9CA4-9B0128A48267}"/>
              </a:ext>
            </a:extLst>
          </p:cNvPr>
          <p:cNvPicPr>
            <a:picLocks noChangeAspect="1"/>
          </p:cNvPicPr>
          <p:nvPr/>
        </p:nvPicPr>
        <p:blipFill rotWithShape="1">
          <a:blip r:embed="rId3"/>
          <a:srcRect l="19565" t="19822" r="20956" b="30084"/>
          <a:stretch/>
        </p:blipFill>
        <p:spPr>
          <a:xfrm>
            <a:off x="188843" y="5692924"/>
            <a:ext cx="1997766" cy="984762"/>
          </a:xfrm>
          <a:prstGeom prst="rect">
            <a:avLst/>
          </a:prstGeom>
        </p:spPr>
      </p:pic>
      <p:pic>
        <p:nvPicPr>
          <p:cNvPr id="26" name="Marcador de posición de imagen 25" descr="Imagen que contiene dibujo&#10;&#10;Descripción generada automáticamente">
            <a:extLst>
              <a:ext uri="{FF2B5EF4-FFF2-40B4-BE49-F238E27FC236}">
                <a16:creationId xmlns:a16="http://schemas.microsoft.com/office/drawing/2014/main" id="{32D0560C-57A5-4928-B544-E7530532DAC0}"/>
              </a:ext>
            </a:extLst>
          </p:cNvPr>
          <p:cNvPicPr>
            <a:picLocks noGrp="1" noChangeAspect="1"/>
          </p:cNvPicPr>
          <p:nvPr>
            <p:ph type="pic" sz="quarter" idx="13"/>
          </p:nvPr>
        </p:nvPicPr>
        <p:blipFill>
          <a:blip r:embed="rId4"/>
          <a:srcRect l="6538" r="6538"/>
          <a:stretch>
            <a:fillRect/>
          </a:stretch>
        </p:blipFill>
        <p:spPr/>
      </p:pic>
      <p:pic>
        <p:nvPicPr>
          <p:cNvPr id="28" name="Marcador de posición de imagen 27">
            <a:extLst>
              <a:ext uri="{FF2B5EF4-FFF2-40B4-BE49-F238E27FC236}">
                <a16:creationId xmlns:a16="http://schemas.microsoft.com/office/drawing/2014/main" id="{D060C3F7-F20D-474C-A914-ED051ED4F65C}"/>
              </a:ext>
            </a:extLst>
          </p:cNvPr>
          <p:cNvPicPr>
            <a:picLocks noGrp="1" noChangeAspect="1"/>
          </p:cNvPicPr>
          <p:nvPr>
            <p:ph type="pic" sz="quarter" idx="14"/>
          </p:nvPr>
        </p:nvPicPr>
        <p:blipFill>
          <a:blip r:embed="rId5"/>
          <a:srcRect l="18200" r="18200"/>
          <a:stretch>
            <a:fillRect/>
          </a:stretch>
        </p:blipFill>
        <p:spPr/>
      </p:pic>
      <p:pic>
        <p:nvPicPr>
          <p:cNvPr id="30" name="Marcador de posición de imagen 29" descr="Imagen que contiene cd&#10;&#10;Descripción generada automáticamente">
            <a:extLst>
              <a:ext uri="{FF2B5EF4-FFF2-40B4-BE49-F238E27FC236}">
                <a16:creationId xmlns:a16="http://schemas.microsoft.com/office/drawing/2014/main" id="{2FD521ED-9D1A-43EA-9223-6A434E40764A}"/>
              </a:ext>
            </a:extLst>
          </p:cNvPr>
          <p:cNvPicPr>
            <a:picLocks noGrp="1" noChangeAspect="1"/>
          </p:cNvPicPr>
          <p:nvPr>
            <p:ph type="pic" sz="quarter" idx="15"/>
          </p:nvPr>
        </p:nvPicPr>
        <p:blipFill>
          <a:blip r:embed="rId6"/>
          <a:srcRect t="658" b="658"/>
          <a:stretch>
            <a:fillRect/>
          </a:stretch>
        </p:blipFill>
        <p:spPr/>
      </p:pic>
      <p:pic>
        <p:nvPicPr>
          <p:cNvPr id="32" name="Marcador de posición de imagen 31" descr="Imagen que contiene instrumento, estacionaria, lápiz&#10;&#10;Descripción generada automáticamente">
            <a:extLst>
              <a:ext uri="{FF2B5EF4-FFF2-40B4-BE49-F238E27FC236}">
                <a16:creationId xmlns:a16="http://schemas.microsoft.com/office/drawing/2014/main" id="{F20F1C03-26CC-4A74-B92B-10D346027CE7}"/>
              </a:ext>
            </a:extLst>
          </p:cNvPr>
          <p:cNvPicPr>
            <a:picLocks noGrp="1" noChangeAspect="1"/>
          </p:cNvPicPr>
          <p:nvPr>
            <p:ph type="pic" sz="quarter" idx="16"/>
          </p:nvPr>
        </p:nvPicPr>
        <p:blipFill>
          <a:blip r:embed="rId7"/>
          <a:srcRect l="10000" r="10000"/>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8147B0-EE92-4296-A5D2-085CF5ACA107}"/>
              </a:ext>
            </a:extLst>
          </p:cNvPr>
          <p:cNvPicPr>
            <a:picLocks noChangeAspect="1"/>
          </p:cNvPicPr>
          <p:nvPr/>
        </p:nvPicPr>
        <p:blipFill>
          <a:blip r:embed="rId3"/>
          <a:stretch>
            <a:fillRect/>
          </a:stretch>
        </p:blipFill>
        <p:spPr>
          <a:xfrm>
            <a:off x="2092751" y="1166956"/>
            <a:ext cx="8681677" cy="5186709"/>
          </a:xfrm>
          <a:prstGeom prst="rect">
            <a:avLst/>
          </a:prstGeom>
        </p:spPr>
      </p:pic>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algn="ctr"/>
            <a:r>
              <a:rPr lang="es-ES" dirty="0"/>
              <a:t>Diagrama de flujo del proceso</a:t>
            </a:r>
          </a:p>
        </p:txBody>
      </p:sp>
      <p:sp>
        <p:nvSpPr>
          <p:cNvPr id="2" name="Marcador de posición de número de diapositiva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rtlCol="0"/>
          <a:lstStyle/>
          <a:p>
            <a:pPr rtl="0"/>
            <a:fld id="{9EC71654-96A5-4280-94F3-931C61A9F92C}" type="slidenum">
              <a:rPr lang="es-ES" smtClean="0"/>
              <a:pPr rtl="0"/>
              <a:t>11</a:t>
            </a:fld>
            <a:endParaRPr lang="es-ES" dirty="0"/>
          </a:p>
        </p:txBody>
      </p:sp>
      <p:pic>
        <p:nvPicPr>
          <p:cNvPr id="5" name="Imagen 4" descr="Imagen que contiene dibujo&#10;&#10;Descripción generada automáticamente">
            <a:extLst>
              <a:ext uri="{FF2B5EF4-FFF2-40B4-BE49-F238E27FC236}">
                <a16:creationId xmlns:a16="http://schemas.microsoft.com/office/drawing/2014/main" id="{4151576C-2714-465A-AC68-BCFD168D7BE8}"/>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5958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FCA16-8D78-4A87-9023-708458E3A4F3}"/>
              </a:ext>
            </a:extLst>
          </p:cNvPr>
          <p:cNvSpPr>
            <a:spLocks noGrp="1"/>
          </p:cNvSpPr>
          <p:nvPr>
            <p:ph type="title"/>
          </p:nvPr>
        </p:nvSpPr>
        <p:spPr/>
        <p:txBody>
          <a:bodyPr rtlCol="0"/>
          <a:lstStyle/>
          <a:p>
            <a:pPr rtl="0"/>
            <a:r>
              <a:rPr lang="es-ES" dirty="0"/>
              <a:t>Problemas detectados</a:t>
            </a:r>
          </a:p>
        </p:txBody>
      </p:sp>
      <p:sp>
        <p:nvSpPr>
          <p:cNvPr id="8" name="Marcador de contenido 7">
            <a:extLst>
              <a:ext uri="{FF2B5EF4-FFF2-40B4-BE49-F238E27FC236}">
                <a16:creationId xmlns:a16="http://schemas.microsoft.com/office/drawing/2014/main" id="{5935AC4D-C17D-4827-B693-43A34920A5FD}"/>
              </a:ext>
            </a:extLst>
          </p:cNvPr>
          <p:cNvSpPr>
            <a:spLocks noGrp="1"/>
          </p:cNvSpPr>
          <p:nvPr>
            <p:ph idx="1"/>
          </p:nvPr>
        </p:nvSpPr>
        <p:spPr>
          <a:xfrm>
            <a:off x="680933" y="2863158"/>
            <a:ext cx="4602035" cy="2846648"/>
          </a:xfrm>
        </p:spPr>
        <p:txBody>
          <a:bodyPr rtlCol="0"/>
          <a:lstStyle/>
          <a:p>
            <a:pPr algn="just" rtl="0"/>
            <a:r>
              <a:rPr lang="es-ES" sz="2800" dirty="0"/>
              <a:t>El </a:t>
            </a:r>
            <a:r>
              <a:rPr lang="es-ES" sz="2800" dirty="0" err="1"/>
              <a:t>DataSet</a:t>
            </a:r>
            <a:r>
              <a:rPr lang="es-ES" sz="2800" dirty="0"/>
              <a:t> hace falta información que es importante de evaluar para hacer una recomendación acertada y que el algoritmo debe contemplar.</a:t>
            </a:r>
          </a:p>
          <a:p>
            <a:pPr algn="just" rtl="0"/>
            <a:endParaRPr lang="es-ES" sz="2800" dirty="0"/>
          </a:p>
        </p:txBody>
      </p:sp>
      <p:sp>
        <p:nvSpPr>
          <p:cNvPr id="3" name="Marcador de número de diapositiva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rtlCol="0"/>
          <a:lstStyle/>
          <a:p>
            <a:pPr rtl="0"/>
            <a:fld id="{9EC71654-96A5-4280-94F3-931C61A9F92C}" type="slidenum">
              <a:rPr lang="es-ES" smtClean="0"/>
              <a:pPr rtl="0"/>
              <a:t>12</a:t>
            </a:fld>
            <a:endParaRPr lang="es-ES" dirty="0"/>
          </a:p>
        </p:txBody>
      </p:sp>
      <p:sp>
        <p:nvSpPr>
          <p:cNvPr id="9" name="Marcador de contenido 8">
            <a:extLst>
              <a:ext uri="{FF2B5EF4-FFF2-40B4-BE49-F238E27FC236}">
                <a16:creationId xmlns:a16="http://schemas.microsoft.com/office/drawing/2014/main" id="{D66C6D21-6780-4D8A-9B6F-582E0BD2DC2E}"/>
              </a:ext>
            </a:extLst>
          </p:cNvPr>
          <p:cNvSpPr>
            <a:spLocks noGrp="1"/>
          </p:cNvSpPr>
          <p:nvPr>
            <p:ph idx="15"/>
          </p:nvPr>
        </p:nvSpPr>
        <p:spPr/>
        <p:txBody>
          <a:bodyPr rtlCol="0"/>
          <a:lstStyle/>
          <a:p>
            <a:pPr rtl="0"/>
            <a:r>
              <a:rPr lang="es-ES" dirty="0"/>
              <a:t>Falta de información importante</a:t>
            </a:r>
          </a:p>
        </p:txBody>
      </p:sp>
      <p:sp>
        <p:nvSpPr>
          <p:cNvPr id="10" name="Marcador de contenido 9">
            <a:extLst>
              <a:ext uri="{FF2B5EF4-FFF2-40B4-BE49-F238E27FC236}">
                <a16:creationId xmlns:a16="http://schemas.microsoft.com/office/drawing/2014/main" id="{CCF1405A-05DA-4553-A7B3-B9592963C6B1}"/>
              </a:ext>
            </a:extLst>
          </p:cNvPr>
          <p:cNvSpPr>
            <a:spLocks noGrp="1"/>
          </p:cNvSpPr>
          <p:nvPr>
            <p:ph idx="19"/>
          </p:nvPr>
        </p:nvSpPr>
        <p:spPr>
          <a:xfrm>
            <a:off x="6904269" y="1648186"/>
            <a:ext cx="4497651" cy="2834508"/>
          </a:xfrm>
        </p:spPr>
        <p:txBody>
          <a:bodyPr rtlCol="0">
            <a:normAutofit/>
          </a:bodyPr>
          <a:lstStyle/>
          <a:p>
            <a:pPr algn="just" rtl="0"/>
            <a:r>
              <a:rPr lang="es-ES" sz="2400" dirty="0"/>
              <a:t>Existen varios clientes con una morosidad elevada y sin embargo según el modelo siguen teniendo buen crédito. También sucede lo contrario con clientes con saldo a favor y están como deudores.</a:t>
            </a:r>
          </a:p>
          <a:p>
            <a:pPr algn="just" rtl="0"/>
            <a:endParaRPr lang="es-ES" sz="2400" dirty="0"/>
          </a:p>
        </p:txBody>
      </p:sp>
      <p:sp>
        <p:nvSpPr>
          <p:cNvPr id="11" name="Marcador de contenido 10">
            <a:extLst>
              <a:ext uri="{FF2B5EF4-FFF2-40B4-BE49-F238E27FC236}">
                <a16:creationId xmlns:a16="http://schemas.microsoft.com/office/drawing/2014/main" id="{90DE57B2-448D-4C8D-8B9C-FFDDFB0A9208}"/>
              </a:ext>
            </a:extLst>
          </p:cNvPr>
          <p:cNvSpPr>
            <a:spLocks noGrp="1"/>
          </p:cNvSpPr>
          <p:nvPr>
            <p:ph idx="20"/>
          </p:nvPr>
        </p:nvSpPr>
        <p:spPr/>
        <p:txBody>
          <a:bodyPr rtlCol="0">
            <a:normAutofit/>
          </a:bodyPr>
          <a:lstStyle/>
          <a:p>
            <a:pPr rtl="0"/>
            <a:r>
              <a:rPr lang="es-ES" dirty="0"/>
              <a:t>Un modelo deficiente de pronostico</a:t>
            </a:r>
          </a:p>
        </p:txBody>
      </p:sp>
      <p:pic>
        <p:nvPicPr>
          <p:cNvPr id="22" name="Marcador de posición de imagen 21">
            <a:extLst>
              <a:ext uri="{FF2B5EF4-FFF2-40B4-BE49-F238E27FC236}">
                <a16:creationId xmlns:a16="http://schemas.microsoft.com/office/drawing/2014/main" id="{04324FFF-7EBF-4BA0-BA2F-04A217F6473A}"/>
              </a:ext>
            </a:extLst>
          </p:cNvPr>
          <p:cNvPicPr>
            <a:picLocks noGrp="1" noChangeAspect="1"/>
          </p:cNvPicPr>
          <p:nvPr>
            <p:ph type="pic" sz="quarter" idx="21"/>
          </p:nvPr>
        </p:nvPicPr>
        <p:blipFill>
          <a:blip r:embed="rId3"/>
          <a:srcRect/>
          <a:stretch>
            <a:fillRect/>
          </a:stretch>
        </p:blipFill>
        <p:spPr/>
      </p:pic>
      <p:pic>
        <p:nvPicPr>
          <p:cNvPr id="24" name="Marcador de posición de imagen 23" descr="Imagen que contiene dibujo&#10;&#10;Descripción generada automáticamente">
            <a:extLst>
              <a:ext uri="{FF2B5EF4-FFF2-40B4-BE49-F238E27FC236}">
                <a16:creationId xmlns:a16="http://schemas.microsoft.com/office/drawing/2014/main" id="{579FBEC0-7F07-40BB-A26E-FCFE2C25FB79}"/>
              </a:ext>
            </a:extLst>
          </p:cNvPr>
          <p:cNvPicPr>
            <a:picLocks noGrp="1" noChangeAspect="1"/>
          </p:cNvPicPr>
          <p:nvPr>
            <p:ph type="pic" sz="quarter" idx="22"/>
          </p:nvPr>
        </p:nvPicPr>
        <p:blipFill>
          <a:blip r:embed="rId4"/>
          <a:srcRect l="23537" r="23537"/>
          <a:stretch>
            <a:fillRect/>
          </a:stretch>
        </p:blipFill>
        <p:spPr/>
      </p:pic>
      <p:pic>
        <p:nvPicPr>
          <p:cNvPr id="16" name="Imagen 15" descr="Imagen que contiene dibujo&#10;&#10;Descripción generada automáticamente">
            <a:extLst>
              <a:ext uri="{FF2B5EF4-FFF2-40B4-BE49-F238E27FC236}">
                <a16:creationId xmlns:a16="http://schemas.microsoft.com/office/drawing/2014/main" id="{A3E34936-23F4-4AD6-9CA4-9B0128A48267}"/>
              </a:ext>
            </a:extLst>
          </p:cNvPr>
          <p:cNvPicPr>
            <a:picLocks noChangeAspect="1"/>
          </p:cNvPicPr>
          <p:nvPr/>
        </p:nvPicPr>
        <p:blipFill rotWithShape="1">
          <a:blip r:embed="rId5"/>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176894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10F9F51E-A3D5-4726-BACE-D5CDD8A46429}"/>
              </a:ext>
            </a:extLst>
          </p:cNvPr>
          <p:cNvSpPr>
            <a:spLocks noGrp="1"/>
          </p:cNvSpPr>
          <p:nvPr>
            <p:ph type="subTitle" idx="1"/>
          </p:nvPr>
        </p:nvSpPr>
        <p:spPr/>
        <p:txBody>
          <a:bodyPr rtlCol="0"/>
          <a:lstStyle/>
          <a:p>
            <a:pPr rtl="0"/>
            <a:r>
              <a:rPr lang="es-ES" dirty="0"/>
              <a:t>agonzalez@creditone.com</a:t>
            </a:r>
          </a:p>
        </p:txBody>
      </p:sp>
      <p:pic>
        <p:nvPicPr>
          <p:cNvPr id="10" name="Marcador de posición de imagen 9" descr="paisaje urbano">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5" name="Marcador de texto 4">
            <a:extLst>
              <a:ext uri="{FF2B5EF4-FFF2-40B4-BE49-F238E27FC236}">
                <a16:creationId xmlns:a16="http://schemas.microsoft.com/office/drawing/2014/main" id="{F91501E1-4EA1-44EB-AF62-6F74678A2331}"/>
              </a:ext>
            </a:extLst>
          </p:cNvPr>
          <p:cNvSpPr>
            <a:spLocks noGrp="1"/>
          </p:cNvSpPr>
          <p:nvPr>
            <p:ph type="body" sz="quarter" idx="11"/>
          </p:nvPr>
        </p:nvSpPr>
        <p:spPr/>
        <p:txBody>
          <a:bodyPr rtlCol="0"/>
          <a:lstStyle/>
          <a:p>
            <a:pPr rtl="0"/>
            <a:r>
              <a:rPr lang="es-ES" dirty="0">
                <a:hlinkClick r:id="rId4"/>
              </a:rPr>
              <a:t>http://www.creditone.com</a:t>
            </a:r>
          </a:p>
        </p:txBody>
      </p:sp>
      <p:sp>
        <p:nvSpPr>
          <p:cNvPr id="7" name="Título 6">
            <a:extLst>
              <a:ext uri="{FF2B5EF4-FFF2-40B4-BE49-F238E27FC236}">
                <a16:creationId xmlns:a16="http://schemas.microsoft.com/office/drawing/2014/main" id="{39B0EC6D-03DD-4CEE-9979-34A964DCA45D}"/>
              </a:ext>
            </a:extLst>
          </p:cNvPr>
          <p:cNvSpPr>
            <a:spLocks noGrp="1"/>
          </p:cNvSpPr>
          <p:nvPr>
            <p:ph type="title"/>
          </p:nvPr>
        </p:nvSpPr>
        <p:spPr/>
        <p:txBody>
          <a:bodyPr rtlCol="0"/>
          <a:lstStyle/>
          <a:p>
            <a:pPr rtl="0"/>
            <a:r>
              <a:rPr lang="es-ES" dirty="0"/>
              <a:t>Gracias</a:t>
            </a:r>
          </a:p>
        </p:txBody>
      </p:sp>
      <p:pic>
        <p:nvPicPr>
          <p:cNvPr id="6" name="Imagen 5" descr="Imagen que contiene dibujo&#10;&#10;Descripción generada automáticamente">
            <a:extLst>
              <a:ext uri="{FF2B5EF4-FFF2-40B4-BE49-F238E27FC236}">
                <a16:creationId xmlns:a16="http://schemas.microsoft.com/office/drawing/2014/main" id="{B3FA213E-8A07-4B7D-9941-699603BC3825}"/>
              </a:ext>
            </a:extLst>
          </p:cNvPr>
          <p:cNvPicPr>
            <a:picLocks noChangeAspect="1"/>
          </p:cNvPicPr>
          <p:nvPr/>
        </p:nvPicPr>
        <p:blipFill rotWithShape="1">
          <a:blip r:embed="rId5"/>
          <a:srcRect l="19565" t="19822" r="20956" b="30084"/>
          <a:stretch/>
        </p:blipFill>
        <p:spPr>
          <a:xfrm>
            <a:off x="6175529" y="1749736"/>
            <a:ext cx="1997766" cy="984762"/>
          </a:xfrm>
          <a:prstGeom prst="rect">
            <a:avLst/>
          </a:prstGeom>
        </p:spPr>
      </p:pic>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es-ES" dirty="0"/>
              <a:t>Marco de referencia para el proceso</a:t>
            </a:r>
          </a:p>
        </p:txBody>
      </p:sp>
      <p:sp>
        <p:nvSpPr>
          <p:cNvPr id="4" name="Marcador de número de diapositiva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es-ES" smtClean="0"/>
              <a:pPr rtl="0"/>
              <a:t>2</a:t>
            </a:fld>
            <a:endParaRPr lang="es-ES" dirty="0"/>
          </a:p>
        </p:txBody>
      </p:sp>
      <p:sp>
        <p:nvSpPr>
          <p:cNvPr id="6" name="Marcador de texto 5">
            <a:extLst>
              <a:ext uri="{FF2B5EF4-FFF2-40B4-BE49-F238E27FC236}">
                <a16:creationId xmlns:a16="http://schemas.microsoft.com/office/drawing/2014/main" id="{C6862423-7C4A-49F1-A3DB-C3619B583452}"/>
              </a:ext>
            </a:extLst>
          </p:cNvPr>
          <p:cNvSpPr>
            <a:spLocks noGrp="1"/>
          </p:cNvSpPr>
          <p:nvPr>
            <p:ph type="body" idx="1"/>
          </p:nvPr>
        </p:nvSpPr>
        <p:spPr>
          <a:xfrm>
            <a:off x="566530" y="1154832"/>
            <a:ext cx="10797166" cy="3035428"/>
          </a:xfrm>
        </p:spPr>
        <p:txBody>
          <a:bodyPr/>
          <a:lstStyle/>
          <a:p>
            <a:pPr algn="just"/>
            <a:endParaRPr lang="es-CR" sz="3200" dirty="0"/>
          </a:p>
          <a:p>
            <a:pPr algn="just"/>
            <a:r>
              <a:rPr lang="es-CR" sz="3200" dirty="0"/>
              <a:t>Considero que el marco de referencia para poder procesar el requerimiento del cliente se basa en la premisa de </a:t>
            </a:r>
            <a:r>
              <a:rPr lang="es-CR" sz="3200" b="1" dirty="0"/>
              <a:t>“El primer paso en un proceso de ciencia de datos es definir un objetivo cuantificable y medible”</a:t>
            </a:r>
            <a:r>
              <a:rPr lang="es-CR" sz="3200" dirty="0"/>
              <a:t> y posteriormente en el planteamiento de los pasos a seguir es por esto que propongo el marco de </a:t>
            </a:r>
            <a:r>
              <a:rPr lang="en-US" sz="3200" b="1" dirty="0" err="1"/>
              <a:t>Zumel</a:t>
            </a:r>
            <a:r>
              <a:rPr lang="en-US" sz="3200" b="1" dirty="0"/>
              <a:t> and Mount</a:t>
            </a:r>
            <a:endParaRPr lang="es-CR" sz="3200" b="1" dirty="0"/>
          </a:p>
        </p:txBody>
      </p:sp>
      <p:pic>
        <p:nvPicPr>
          <p:cNvPr id="8" name="Imagen 7" descr="Imagen que contiene dibujo&#10;&#10;Descripción generada automáticamente">
            <a:extLst>
              <a:ext uri="{FF2B5EF4-FFF2-40B4-BE49-F238E27FC236}">
                <a16:creationId xmlns:a16="http://schemas.microsoft.com/office/drawing/2014/main" id="{CE50ABEA-0F47-4DF0-BCF0-DE0A43F22BE2}"/>
              </a:ext>
            </a:extLst>
          </p:cNvPr>
          <p:cNvPicPr>
            <a:picLocks noChangeAspect="1"/>
          </p:cNvPicPr>
          <p:nvPr/>
        </p:nvPicPr>
        <p:blipFill rotWithShape="1">
          <a:blip r:embed="rId3"/>
          <a:srcRect l="19565" t="19822" r="20956" b="30084"/>
          <a:stretch/>
        </p:blipFill>
        <p:spPr>
          <a:xfrm>
            <a:off x="188843" y="5692924"/>
            <a:ext cx="1997766" cy="984762"/>
          </a:xfrm>
          <a:prstGeom prst="rect">
            <a:avLst/>
          </a:prstGeom>
        </p:spPr>
      </p:pic>
      <p:pic>
        <p:nvPicPr>
          <p:cNvPr id="15" name="Marcador de posición de imagen 14" descr="Imagen que contiene mujer, vestido&#10;&#10;Descripción generada automáticamente">
            <a:extLst>
              <a:ext uri="{FF2B5EF4-FFF2-40B4-BE49-F238E27FC236}">
                <a16:creationId xmlns:a16="http://schemas.microsoft.com/office/drawing/2014/main" id="{75F4ACF8-AB6B-4193-9D19-8CD8B8A6F789}"/>
              </a:ext>
            </a:extLst>
          </p:cNvPr>
          <p:cNvPicPr>
            <a:picLocks noGrp="1" noChangeAspect="1"/>
          </p:cNvPicPr>
          <p:nvPr>
            <p:ph type="pic" sz="quarter" idx="13"/>
          </p:nvPr>
        </p:nvPicPr>
        <p:blipFill>
          <a:blip r:embed="rId4"/>
          <a:srcRect t="18979" b="18979"/>
          <a:stretch>
            <a:fillRect/>
          </a:stretch>
        </p:blipFill>
        <p:spPr>
          <a:xfrm>
            <a:off x="4476205" y="4396643"/>
            <a:ext cx="3329864" cy="2461358"/>
          </a:xfrm>
        </p:spPr>
      </p:pic>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4C2A7-EC84-4D8C-9CA2-F6AE46F51FB6}"/>
              </a:ext>
            </a:extLst>
          </p:cNvPr>
          <p:cNvSpPr>
            <a:spLocks noGrp="1"/>
          </p:cNvSpPr>
          <p:nvPr>
            <p:ph type="title"/>
          </p:nvPr>
        </p:nvSpPr>
        <p:spPr/>
        <p:txBody>
          <a:bodyPr rtlCol="0"/>
          <a:lstStyle/>
          <a:p>
            <a:r>
              <a:rPr lang="es-ES" dirty="0"/>
              <a:t>Objetivo Principal</a:t>
            </a:r>
          </a:p>
        </p:txBody>
      </p:sp>
      <p:sp>
        <p:nvSpPr>
          <p:cNvPr id="4" name="Marcador de número de diapositiva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rtlCol="0"/>
          <a:lstStyle/>
          <a:p>
            <a:pPr rtl="0"/>
            <a:fld id="{9EC71654-96A5-4280-94F3-931C61A9F92C}" type="slidenum">
              <a:rPr lang="es-ES" smtClean="0"/>
              <a:pPr rtl="0"/>
              <a:t>3</a:t>
            </a:fld>
            <a:endParaRPr lang="es-ES" dirty="0"/>
          </a:p>
        </p:txBody>
      </p:sp>
      <p:pic>
        <p:nvPicPr>
          <p:cNvPr id="11" name="Marcador de posición de imagen 10" descr="panorama urbano">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3567441" y="3428999"/>
            <a:ext cx="4795344" cy="3429001"/>
          </a:xfrm>
        </p:spPr>
      </p:pic>
      <p:sp>
        <p:nvSpPr>
          <p:cNvPr id="6" name="Marcador de texto 5">
            <a:extLst>
              <a:ext uri="{FF2B5EF4-FFF2-40B4-BE49-F238E27FC236}">
                <a16:creationId xmlns:a16="http://schemas.microsoft.com/office/drawing/2014/main" id="{C6862423-7C4A-49F1-A3DB-C3619B583452}"/>
              </a:ext>
            </a:extLst>
          </p:cNvPr>
          <p:cNvSpPr>
            <a:spLocks noGrp="1"/>
          </p:cNvSpPr>
          <p:nvPr>
            <p:ph type="body" idx="1"/>
          </p:nvPr>
        </p:nvSpPr>
        <p:spPr>
          <a:xfrm>
            <a:off x="566530" y="1154832"/>
            <a:ext cx="10797166" cy="3035428"/>
          </a:xfrm>
        </p:spPr>
        <p:txBody>
          <a:bodyPr/>
          <a:lstStyle/>
          <a:p>
            <a:pPr algn="just"/>
            <a:r>
              <a:rPr lang="es-CR" sz="3200" dirty="0"/>
              <a:t>Utilizar el proceso de Ciencia de Datos para crear un modelo de predicción que permita a la empresa </a:t>
            </a:r>
            <a:r>
              <a:rPr lang="es-CR" sz="3200" dirty="0" err="1"/>
              <a:t>Credit</a:t>
            </a:r>
            <a:r>
              <a:rPr lang="es-CR" sz="3200" dirty="0"/>
              <a:t> </a:t>
            </a:r>
            <a:r>
              <a:rPr lang="es-CR" sz="3200" dirty="0" err="1"/>
              <a:t>One</a:t>
            </a:r>
            <a:r>
              <a:rPr lang="es-CR" sz="3200" dirty="0"/>
              <a:t> seleccionar mejor sus clientes basándose en una probabilidad de éxito en el pago de las deudas. El modelo debería darnos una probabilidad alta de al menos un 80% para la toma de decisiones.</a:t>
            </a:r>
          </a:p>
          <a:p>
            <a:endParaRPr lang="es-CR" dirty="0"/>
          </a:p>
        </p:txBody>
      </p:sp>
      <p:pic>
        <p:nvPicPr>
          <p:cNvPr id="8" name="Imagen 7" descr="Imagen que contiene dibujo&#10;&#10;Descripción generada automáticamente">
            <a:extLst>
              <a:ext uri="{FF2B5EF4-FFF2-40B4-BE49-F238E27FC236}">
                <a16:creationId xmlns:a16="http://schemas.microsoft.com/office/drawing/2014/main" id="{CE50ABEA-0F47-4DF0-BCF0-DE0A43F22BE2}"/>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1883166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2A9C73-06ED-419B-81B5-491CBFC22330}"/>
              </a:ext>
            </a:extLst>
          </p:cNvPr>
          <p:cNvSpPr>
            <a:spLocks noGrp="1"/>
          </p:cNvSpPr>
          <p:nvPr>
            <p:ph idx="1"/>
          </p:nvPr>
        </p:nvSpPr>
        <p:spPr>
          <a:xfrm>
            <a:off x="538960" y="1782080"/>
            <a:ext cx="6358229" cy="4351338"/>
          </a:xfrm>
        </p:spPr>
        <p:txBody>
          <a:bodyPr rtlCol="0"/>
          <a:lstStyle/>
          <a:p>
            <a:pPr marL="0" indent="0" algn="just" rtl="0">
              <a:buNone/>
            </a:pPr>
            <a:r>
              <a:rPr lang="es-ES" dirty="0"/>
              <a:t>Los accionistas necesitan mejorar las utilidades para que la empresa pueda mantenerse en el mercado y tener crecimiento.</a:t>
            </a:r>
          </a:p>
          <a:p>
            <a:pPr marL="0" indent="0" algn="just" rtl="0">
              <a:buNone/>
            </a:pPr>
            <a:r>
              <a:rPr lang="es-ES" dirty="0"/>
              <a:t>La empresa no puede seguir a largo plazo con el modelo actual ya que se han visto incrementados los clientes que no pagan y están en incumplimiento.</a:t>
            </a:r>
          </a:p>
          <a:p>
            <a:pPr marL="0" indent="0" algn="just" rtl="0">
              <a:buNone/>
            </a:pPr>
            <a:r>
              <a:rPr lang="es-ES" dirty="0"/>
              <a:t>La solución actual no esta dando el nivel de confiabilidad deseado para una predicción de este tipo y esta llevando a la toma de decisión equivocada a la hora de otorgar créditos.</a:t>
            </a:r>
          </a:p>
          <a:p>
            <a:pPr marL="0" indent="0" algn="just" rtl="0">
              <a:buNone/>
            </a:pPr>
            <a:endParaRPr lang="es-ES" sz="1800" dirty="0"/>
          </a:p>
        </p:txBody>
      </p:sp>
      <p:sp>
        <p:nvSpPr>
          <p:cNvPr id="4" name="Marcador de número de diapositiva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es-ES" smtClean="0"/>
              <a:pPr rtl="0"/>
              <a:t>4</a:t>
            </a:fld>
            <a:endParaRPr lang="es-ES" dirty="0"/>
          </a:p>
        </p:txBody>
      </p:sp>
      <p:pic>
        <p:nvPicPr>
          <p:cNvPr id="7" name="Marcador de posición de imagen 6" descr="rascacielo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7013134" y="0"/>
            <a:ext cx="5178867" cy="4746171"/>
          </a:xfrm>
        </p:spPr>
      </p:pic>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s-ES" dirty="0"/>
              <a:t>NECESIDADES</a:t>
            </a:r>
            <a:br>
              <a:rPr lang="es-ES" dirty="0"/>
            </a:br>
            <a:endParaRPr lang="es-ES" dirty="0"/>
          </a:p>
        </p:txBody>
      </p:sp>
      <p:pic>
        <p:nvPicPr>
          <p:cNvPr id="6" name="Imagen 5" descr="Imagen que contiene dibujo&#10;&#10;Descripción generada automáticamente">
            <a:extLst>
              <a:ext uri="{FF2B5EF4-FFF2-40B4-BE49-F238E27FC236}">
                <a16:creationId xmlns:a16="http://schemas.microsoft.com/office/drawing/2014/main" id="{8BA55CB5-F2E2-42F0-96B7-1617E151BA55}"/>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2A9C73-06ED-419B-81B5-491CBFC22330}"/>
              </a:ext>
            </a:extLst>
          </p:cNvPr>
          <p:cNvSpPr>
            <a:spLocks noGrp="1"/>
          </p:cNvSpPr>
          <p:nvPr>
            <p:ph idx="1"/>
          </p:nvPr>
        </p:nvSpPr>
        <p:spPr>
          <a:xfrm>
            <a:off x="538960" y="1790789"/>
            <a:ext cx="6358229" cy="4351338"/>
          </a:xfrm>
        </p:spPr>
        <p:txBody>
          <a:bodyPr rtlCol="0"/>
          <a:lstStyle/>
          <a:p>
            <a:pPr marL="0" indent="0" algn="just" rtl="0">
              <a:buNone/>
            </a:pPr>
            <a:r>
              <a:rPr lang="es-ES" sz="2000" dirty="0"/>
              <a:t>Para este proyecto es importante contar con datos personales de los clientes, como por ejemplo, antigüedad en el empleo actual, nivel de ingresos, tipo de empresa en la cual labora, nombre de la empresa, puesto que desempeña, que otra deudas cuenta actualmente, cuantas personas dependen de este cliente, paga alquiler o tiene vivienda propia, estos datos pueden dar mayor exactitud al modelo de predicción y además ayuda a clasificar los clientes con mayor detalle que los actuales datos.</a:t>
            </a:r>
          </a:p>
          <a:p>
            <a:pPr marL="0" indent="0" algn="just" rtl="0">
              <a:buNone/>
            </a:pPr>
            <a:endParaRPr lang="es-ES" sz="2000" dirty="0"/>
          </a:p>
          <a:p>
            <a:pPr marL="0" indent="0" algn="just" rtl="0">
              <a:buNone/>
            </a:pPr>
            <a:r>
              <a:rPr lang="es-ES" sz="2000" dirty="0"/>
              <a:t>Al desarrollar el modelo de predicción se espera una alta estimación real en la probabilidad que un cliente entre en estado de mora o no pago.</a:t>
            </a:r>
          </a:p>
        </p:txBody>
      </p:sp>
      <p:sp>
        <p:nvSpPr>
          <p:cNvPr id="4" name="Marcador de número de diapositiva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rtlCol="0"/>
          <a:lstStyle/>
          <a:p>
            <a:pPr rtl="0"/>
            <a:fld id="{9EC71654-96A5-4280-94F3-931C61A9F92C}" type="slidenum">
              <a:rPr lang="es-ES" smtClean="0"/>
              <a:pPr rtl="0"/>
              <a:t>5</a:t>
            </a:fld>
            <a:endParaRPr lang="es-ES" dirty="0"/>
          </a:p>
        </p:txBody>
      </p:sp>
      <p:pic>
        <p:nvPicPr>
          <p:cNvPr id="7" name="Marcador de posición de imagen 6" descr="rascacielo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7013134" y="0"/>
            <a:ext cx="5178867" cy="4746171"/>
          </a:xfrm>
        </p:spPr>
      </p:pic>
      <p:sp>
        <p:nvSpPr>
          <p:cNvPr id="2" name="Título 1">
            <a:extLst>
              <a:ext uri="{FF2B5EF4-FFF2-40B4-BE49-F238E27FC236}">
                <a16:creationId xmlns:a16="http://schemas.microsoft.com/office/drawing/2014/main" id="{E2C50832-0B36-43C5-98EC-4CD165D78718}"/>
              </a:ext>
            </a:extLst>
          </p:cNvPr>
          <p:cNvSpPr>
            <a:spLocks noGrp="1"/>
          </p:cNvSpPr>
          <p:nvPr>
            <p:ph type="title"/>
          </p:nvPr>
        </p:nvSpPr>
        <p:spPr/>
        <p:txBody>
          <a:bodyPr rtlCol="0"/>
          <a:lstStyle/>
          <a:p>
            <a:pPr rtl="0"/>
            <a:r>
              <a:rPr lang="es-ES" dirty="0"/>
              <a:t>requerimientos</a:t>
            </a:r>
            <a:br>
              <a:rPr lang="es-ES" dirty="0"/>
            </a:br>
            <a:endParaRPr lang="es-ES" dirty="0"/>
          </a:p>
        </p:txBody>
      </p:sp>
      <p:pic>
        <p:nvPicPr>
          <p:cNvPr id="6" name="Imagen 5" descr="Imagen que contiene dibujo&#10;&#10;Descripción generada automáticamente">
            <a:extLst>
              <a:ext uri="{FF2B5EF4-FFF2-40B4-BE49-F238E27FC236}">
                <a16:creationId xmlns:a16="http://schemas.microsoft.com/office/drawing/2014/main" id="{8BA55CB5-F2E2-42F0-96B7-1617E151BA55}"/>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209837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A9A18-93E0-4615-B7AA-B8C8FBB14464}"/>
              </a:ext>
            </a:extLst>
          </p:cNvPr>
          <p:cNvSpPr>
            <a:spLocks noGrp="1"/>
          </p:cNvSpPr>
          <p:nvPr>
            <p:ph type="title"/>
          </p:nvPr>
        </p:nvSpPr>
        <p:spPr/>
        <p:txBody>
          <a:bodyPr rtlCol="0"/>
          <a:lstStyle/>
          <a:p>
            <a:pPr rtl="0"/>
            <a:r>
              <a:rPr lang="es-ES" dirty="0"/>
              <a:t>Recursos disponibles</a:t>
            </a:r>
            <a:br>
              <a:rPr lang="es-ES" dirty="0"/>
            </a:br>
            <a:endParaRPr lang="es-ES" dirty="0"/>
          </a:p>
        </p:txBody>
      </p:sp>
      <p:sp>
        <p:nvSpPr>
          <p:cNvPr id="3" name="Marcador de contenido 2">
            <a:extLst>
              <a:ext uri="{FF2B5EF4-FFF2-40B4-BE49-F238E27FC236}">
                <a16:creationId xmlns:a16="http://schemas.microsoft.com/office/drawing/2014/main" id="{B91B32C0-5E61-447F-9557-57AF415D6FE9}"/>
              </a:ext>
            </a:extLst>
          </p:cNvPr>
          <p:cNvSpPr>
            <a:spLocks noGrp="1"/>
          </p:cNvSpPr>
          <p:nvPr>
            <p:ph idx="1"/>
          </p:nvPr>
        </p:nvSpPr>
        <p:spPr>
          <a:xfrm>
            <a:off x="300294" y="1503397"/>
            <a:ext cx="4863889" cy="4351338"/>
          </a:xfrm>
        </p:spPr>
        <p:txBody>
          <a:bodyPr rtlCol="0"/>
          <a:lstStyle/>
          <a:p>
            <a:pPr marL="0" indent="0" algn="just" rtl="0">
              <a:buNone/>
            </a:pPr>
            <a:r>
              <a:rPr lang="es-ES" sz="1900" dirty="0"/>
              <a:t>Actualmente se cuenta con un </a:t>
            </a:r>
            <a:r>
              <a:rPr lang="es-ES" sz="1900" dirty="0" err="1"/>
              <a:t>DataSet</a:t>
            </a:r>
            <a:r>
              <a:rPr lang="es-ES" sz="1900" dirty="0"/>
              <a:t> con 30 mil registros con algunos datos personales de los clientes y el estatus actual, además, del histórico de facturas y pagos así como de los consumos en un periodo de tiempo.</a:t>
            </a:r>
          </a:p>
          <a:p>
            <a:pPr marL="0" indent="0" algn="just" rtl="0">
              <a:buNone/>
            </a:pPr>
            <a:r>
              <a:rPr lang="es-ES" sz="1900" dirty="0"/>
              <a:t>Puede que los datos anteriores no sean suficientes para tener una alta estimación en el calculo de la probabilidad real de que un cliente entre en mora o no pago.</a:t>
            </a:r>
          </a:p>
          <a:p>
            <a:pPr marL="0" indent="0" algn="just" rtl="0">
              <a:buNone/>
            </a:pPr>
            <a:r>
              <a:rPr lang="es-ES" sz="1900" dirty="0"/>
              <a:t>Los datos presentados tienen deficiencias en cuanto al estado de los clientes, ya que hay clientes sin deudas que están en estado de mora y otros que tienen deudas muy elevadas y aún así no están en mora o no pago y parece no que no es asumible la deuda.</a:t>
            </a:r>
          </a:p>
        </p:txBody>
      </p:sp>
      <p:sp>
        <p:nvSpPr>
          <p:cNvPr id="4" name="Marcador de número de diapositiva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rtlCol="0"/>
          <a:lstStyle/>
          <a:p>
            <a:pPr rtl="0"/>
            <a:fld id="{9EC71654-96A5-4280-94F3-931C61A9F92C}" type="slidenum">
              <a:rPr lang="es-ES" smtClean="0"/>
              <a:pPr rtl="0"/>
              <a:t>6</a:t>
            </a:fld>
            <a:endParaRPr lang="es-ES" dirty="0"/>
          </a:p>
        </p:txBody>
      </p:sp>
      <p:pic>
        <p:nvPicPr>
          <p:cNvPr id="7" name="Marcador de posición de imagen 6" descr="rascacielo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5476170" y="988536"/>
            <a:ext cx="4863889" cy="4863889"/>
          </a:xfrm>
        </p:spPr>
      </p:pic>
      <p:pic>
        <p:nvPicPr>
          <p:cNvPr id="6" name="Imagen 5" descr="Imagen que contiene dibujo&#10;&#10;Descripción generada automáticamente">
            <a:extLst>
              <a:ext uri="{FF2B5EF4-FFF2-40B4-BE49-F238E27FC236}">
                <a16:creationId xmlns:a16="http://schemas.microsoft.com/office/drawing/2014/main" id="{9E215941-A99C-473B-BD74-52E2E38871B7}"/>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961730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B985D-7833-4E74-AA1C-E9A4BC3CC6D1}"/>
              </a:ext>
            </a:extLst>
          </p:cNvPr>
          <p:cNvSpPr>
            <a:spLocks noGrp="1"/>
          </p:cNvSpPr>
          <p:nvPr>
            <p:ph type="title"/>
          </p:nvPr>
        </p:nvSpPr>
        <p:spPr/>
        <p:txBody>
          <a:bodyPr rtlCol="0"/>
          <a:lstStyle/>
          <a:p>
            <a:pPr rtl="0"/>
            <a:r>
              <a:rPr lang="es-ES" dirty="0"/>
              <a:t>Creación del Modelo</a:t>
            </a:r>
          </a:p>
        </p:txBody>
      </p:sp>
      <p:sp>
        <p:nvSpPr>
          <p:cNvPr id="3" name="Marcador de contenido 2">
            <a:extLst>
              <a:ext uri="{FF2B5EF4-FFF2-40B4-BE49-F238E27FC236}">
                <a16:creationId xmlns:a16="http://schemas.microsoft.com/office/drawing/2014/main" id="{09548D1D-2547-44FC-BACD-2BCD769E2662}"/>
              </a:ext>
            </a:extLst>
          </p:cNvPr>
          <p:cNvSpPr>
            <a:spLocks noGrp="1"/>
          </p:cNvSpPr>
          <p:nvPr>
            <p:ph idx="1"/>
          </p:nvPr>
        </p:nvSpPr>
        <p:spPr/>
        <p:txBody>
          <a:bodyPr rtlCol="0">
            <a:normAutofit lnSpcReduction="10000"/>
          </a:bodyPr>
          <a:lstStyle/>
          <a:p>
            <a:pPr algn="just" rtl="0"/>
            <a:r>
              <a:rPr lang="es-ES" dirty="0"/>
              <a:t>En conjunto con el </a:t>
            </a:r>
            <a:r>
              <a:rPr lang="es-ES" dirty="0" err="1"/>
              <a:t>DataSet</a:t>
            </a:r>
            <a:r>
              <a:rPr lang="es-ES" dirty="0"/>
              <a:t> que se nos entregó existe una explicación del porqué el algoritmo de Red Neuronal Artificial fue el que mejor precisión entrego en un modelo similar para una empresa de Taiwán, esto después de utilizar al menos 6 algoritmos diferentes para hacer la evaluación, por lo tanto, es claro que debemos crear el modelo utilizando una Red Neuronal Artificial para hacer la predicción y obtener la probabilidad de que un cliente este en incumplimiento.</a:t>
            </a:r>
          </a:p>
        </p:txBody>
      </p:sp>
      <p:sp>
        <p:nvSpPr>
          <p:cNvPr id="4" name="Marcador de número de diapositiva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rtlCol="0"/>
          <a:lstStyle/>
          <a:p>
            <a:pPr rtl="0"/>
            <a:fld id="{9EC71654-96A5-4280-94F3-931C61A9F92C}" type="slidenum">
              <a:rPr lang="es-ES" smtClean="0"/>
              <a:pPr rtl="0"/>
              <a:t>7</a:t>
            </a:fld>
            <a:endParaRPr lang="es-ES" dirty="0"/>
          </a:p>
        </p:txBody>
      </p:sp>
      <p:pic>
        <p:nvPicPr>
          <p:cNvPr id="22" name="Marcador de posición de imagen 21" descr="área metropolitana al anochecer">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4275909" y="1630018"/>
            <a:ext cx="3701142" cy="4373217"/>
          </a:xfrm>
        </p:spPr>
      </p:pic>
      <p:sp>
        <p:nvSpPr>
          <p:cNvPr id="6" name="Marcador de contenido 5">
            <a:extLst>
              <a:ext uri="{FF2B5EF4-FFF2-40B4-BE49-F238E27FC236}">
                <a16:creationId xmlns:a16="http://schemas.microsoft.com/office/drawing/2014/main" id="{5CD639B0-7991-4B2B-9E50-32064EB91255}"/>
              </a:ext>
            </a:extLst>
          </p:cNvPr>
          <p:cNvSpPr>
            <a:spLocks noGrp="1"/>
          </p:cNvSpPr>
          <p:nvPr>
            <p:ph idx="14"/>
          </p:nvPr>
        </p:nvSpPr>
        <p:spPr/>
        <p:txBody>
          <a:bodyPr rtlCol="0">
            <a:normAutofit fontScale="92500"/>
          </a:bodyPr>
          <a:lstStyle/>
          <a:p>
            <a:pPr algn="just" rtl="0"/>
            <a:r>
              <a:rPr lang="es-ES" sz="1800" dirty="0"/>
              <a:t>Podemos evaluar otros algoritmos y métodos para evaluar su eficiencia pero no podemos dejar de lado el resultado obtenido en estudios similares y la experiencia de otros analistas de datos.</a:t>
            </a:r>
          </a:p>
          <a:p>
            <a:pPr algn="just" rtl="0"/>
            <a:r>
              <a:rPr lang="es-ES" sz="1800" dirty="0"/>
              <a:t>Se deben hacer un estudio de otros algoritmos y estudios similares para evaluar el resultado utilizando nuestro </a:t>
            </a:r>
            <a:r>
              <a:rPr lang="es-ES" sz="1800" dirty="0" err="1"/>
              <a:t>DataSet</a:t>
            </a:r>
            <a:r>
              <a:rPr lang="es-ES" sz="1800" dirty="0"/>
              <a:t> y comprar las métricas. </a:t>
            </a:r>
          </a:p>
        </p:txBody>
      </p:sp>
      <p:sp>
        <p:nvSpPr>
          <p:cNvPr id="7" name="Marcador de contenido 6">
            <a:extLst>
              <a:ext uri="{FF2B5EF4-FFF2-40B4-BE49-F238E27FC236}">
                <a16:creationId xmlns:a16="http://schemas.microsoft.com/office/drawing/2014/main" id="{2E37A9B0-8DFC-4474-9F0A-612E661EF4EC}"/>
              </a:ext>
            </a:extLst>
          </p:cNvPr>
          <p:cNvSpPr>
            <a:spLocks noGrp="1"/>
          </p:cNvSpPr>
          <p:nvPr>
            <p:ph idx="15"/>
          </p:nvPr>
        </p:nvSpPr>
        <p:spPr/>
        <p:txBody>
          <a:bodyPr rtlCol="0"/>
          <a:lstStyle/>
          <a:p>
            <a:pPr rtl="0"/>
            <a:r>
              <a:rPr lang="es-ES" dirty="0"/>
              <a:t>Experiencia previa</a:t>
            </a:r>
          </a:p>
        </p:txBody>
      </p:sp>
      <p:sp>
        <p:nvSpPr>
          <p:cNvPr id="8" name="Marcador de contenido 7">
            <a:extLst>
              <a:ext uri="{FF2B5EF4-FFF2-40B4-BE49-F238E27FC236}">
                <a16:creationId xmlns:a16="http://schemas.microsoft.com/office/drawing/2014/main" id="{D78F2DCC-A50E-40A1-81F9-70371D4AA42F}"/>
              </a:ext>
            </a:extLst>
          </p:cNvPr>
          <p:cNvSpPr>
            <a:spLocks noGrp="1"/>
          </p:cNvSpPr>
          <p:nvPr>
            <p:ph idx="16"/>
          </p:nvPr>
        </p:nvSpPr>
        <p:spPr/>
        <p:txBody>
          <a:bodyPr rtlCol="0"/>
          <a:lstStyle/>
          <a:p>
            <a:pPr rtl="0"/>
            <a:r>
              <a:rPr lang="es-ES" dirty="0"/>
              <a:t>exploración</a:t>
            </a:r>
          </a:p>
        </p:txBody>
      </p:sp>
      <p:pic>
        <p:nvPicPr>
          <p:cNvPr id="85" name="Marcador de posición de imagen 84" descr="Engranaje simple">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83" name="Marcador de posición de imagen 82" descr="Gráfico de barras">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pic>
        <p:nvPicPr>
          <p:cNvPr id="11" name="Imagen 10" descr="Imagen que contiene dibujo&#10;&#10;Descripción generada automáticamente">
            <a:extLst>
              <a:ext uri="{FF2B5EF4-FFF2-40B4-BE49-F238E27FC236}">
                <a16:creationId xmlns:a16="http://schemas.microsoft.com/office/drawing/2014/main" id="{2B0166AE-5EA4-4C6D-9377-270DE0459D46}"/>
              </a:ext>
            </a:extLst>
          </p:cNvPr>
          <p:cNvPicPr>
            <a:picLocks noChangeAspect="1"/>
          </p:cNvPicPr>
          <p:nvPr/>
        </p:nvPicPr>
        <p:blipFill rotWithShape="1">
          <a:blip r:embed="rId8"/>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460269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3C2D9-0850-4620-BE32-11F44A927662}"/>
              </a:ext>
            </a:extLst>
          </p:cNvPr>
          <p:cNvSpPr>
            <a:spLocks noGrp="1"/>
          </p:cNvSpPr>
          <p:nvPr>
            <p:ph type="title"/>
          </p:nvPr>
        </p:nvSpPr>
        <p:spPr/>
        <p:txBody>
          <a:bodyPr rtlCol="0"/>
          <a:lstStyle/>
          <a:p>
            <a:pPr rtl="0"/>
            <a:r>
              <a:rPr lang="es-ES" dirty="0"/>
              <a:t>Comparación de los resultados</a:t>
            </a:r>
          </a:p>
        </p:txBody>
      </p:sp>
      <p:sp>
        <p:nvSpPr>
          <p:cNvPr id="3" name="Marcador de contenido 2">
            <a:extLst>
              <a:ext uri="{FF2B5EF4-FFF2-40B4-BE49-F238E27FC236}">
                <a16:creationId xmlns:a16="http://schemas.microsoft.com/office/drawing/2014/main" id="{65015163-D5FD-4849-978B-77883FAF7928}"/>
              </a:ext>
            </a:extLst>
          </p:cNvPr>
          <p:cNvSpPr>
            <a:spLocks noGrp="1"/>
          </p:cNvSpPr>
          <p:nvPr>
            <p:ph idx="1"/>
          </p:nvPr>
        </p:nvSpPr>
        <p:spPr>
          <a:xfrm>
            <a:off x="680933" y="2863158"/>
            <a:ext cx="4968865" cy="2846648"/>
          </a:xfrm>
        </p:spPr>
        <p:txBody>
          <a:bodyPr rtlCol="0"/>
          <a:lstStyle/>
          <a:p>
            <a:pPr algn="just" rtl="0"/>
            <a:r>
              <a:rPr lang="es-ES" sz="1800" dirty="0"/>
              <a:t>Es importante poder evaluar el resultado del modelo contra los datos reales e históricos del </a:t>
            </a:r>
            <a:r>
              <a:rPr lang="es-ES" sz="1800" dirty="0" err="1"/>
              <a:t>DataSet</a:t>
            </a:r>
            <a:r>
              <a:rPr lang="es-ES" sz="1800" dirty="0"/>
              <a:t> para tener claro el nivel de confiabilidad y poder trasmitirlo a los dueños de la empresa y a los evaluadores del riesgo.</a:t>
            </a:r>
          </a:p>
          <a:p>
            <a:pPr algn="just" rtl="0"/>
            <a:r>
              <a:rPr lang="es-ES" sz="1800" dirty="0"/>
              <a:t>Es claro que no podemos controlar los hábitos de consumo e inversiones de los clientes, pero conforme nos acerquemos a un porcentaje alto de confiabilidad en la predicción podemos mejorar en la toma decisión de la empresa y mejorar los rendimientos.</a:t>
            </a:r>
          </a:p>
        </p:txBody>
      </p:sp>
      <p:sp>
        <p:nvSpPr>
          <p:cNvPr id="4" name="Marcador de número de diapositiva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rtlCol="0"/>
          <a:lstStyle/>
          <a:p>
            <a:pPr rtl="0"/>
            <a:fld id="{9EC71654-96A5-4280-94F3-931C61A9F92C}" type="slidenum">
              <a:rPr lang="es-ES" smtClean="0"/>
              <a:pPr rtl="0"/>
              <a:t>8</a:t>
            </a:fld>
            <a:endParaRPr lang="es-ES" dirty="0"/>
          </a:p>
        </p:txBody>
      </p:sp>
      <p:sp>
        <p:nvSpPr>
          <p:cNvPr id="5" name="Marcador de contenido 4">
            <a:extLst>
              <a:ext uri="{FF2B5EF4-FFF2-40B4-BE49-F238E27FC236}">
                <a16:creationId xmlns:a16="http://schemas.microsoft.com/office/drawing/2014/main" id="{93A6F33C-3AFE-474E-AC15-C00F368C3C6A}"/>
              </a:ext>
            </a:extLst>
          </p:cNvPr>
          <p:cNvSpPr>
            <a:spLocks noGrp="1"/>
          </p:cNvSpPr>
          <p:nvPr>
            <p:ph idx="15"/>
          </p:nvPr>
        </p:nvSpPr>
        <p:spPr/>
        <p:txBody>
          <a:bodyPr rtlCol="0"/>
          <a:lstStyle/>
          <a:p>
            <a:pPr rtl="0"/>
            <a:r>
              <a:rPr lang="es-ES" dirty="0"/>
              <a:t>Es satisfactorio el resultado</a:t>
            </a:r>
          </a:p>
        </p:txBody>
      </p:sp>
      <p:sp>
        <p:nvSpPr>
          <p:cNvPr id="8" name="Marcador de contenido 7">
            <a:extLst>
              <a:ext uri="{FF2B5EF4-FFF2-40B4-BE49-F238E27FC236}">
                <a16:creationId xmlns:a16="http://schemas.microsoft.com/office/drawing/2014/main" id="{C8438480-8B6F-44E5-A602-6240C1B85FB3}"/>
              </a:ext>
            </a:extLst>
          </p:cNvPr>
          <p:cNvSpPr>
            <a:spLocks noGrp="1"/>
          </p:cNvSpPr>
          <p:nvPr>
            <p:ph idx="19"/>
          </p:nvPr>
        </p:nvSpPr>
        <p:spPr>
          <a:xfrm>
            <a:off x="6542202" y="1399161"/>
            <a:ext cx="5124336" cy="3083533"/>
          </a:xfrm>
        </p:spPr>
        <p:txBody>
          <a:bodyPr rtlCol="0"/>
          <a:lstStyle/>
          <a:p>
            <a:pPr algn="just" rtl="0"/>
            <a:r>
              <a:rPr lang="es-ES" sz="1800" dirty="0"/>
              <a:t>Debemos analizar los resultados del modelo para identificar si efectivamente es aplicable a los escenarios actuales de la empre y además a los datos con los cuales la empresa tiene acceso, sí esto no se cumple, entonces el proceso de Ciencia de Datos no es aplicable al problema y poco valor podemos aportar al problema en evaluación.</a:t>
            </a:r>
          </a:p>
          <a:p>
            <a:pPr algn="just" rtl="0"/>
            <a:r>
              <a:rPr lang="es-ES" sz="1800" dirty="0"/>
              <a:t>Por otro lado, el modelo debe arrojar la probabilidad en términos que agregue valor y no sea una imagen de un simple razonamiento o conclusión que cualquier analista pueda realizar con herramientas de ofimática y sentido común.</a:t>
            </a:r>
          </a:p>
        </p:txBody>
      </p:sp>
      <p:sp>
        <p:nvSpPr>
          <p:cNvPr id="9" name="Marcador de contenido 8">
            <a:extLst>
              <a:ext uri="{FF2B5EF4-FFF2-40B4-BE49-F238E27FC236}">
                <a16:creationId xmlns:a16="http://schemas.microsoft.com/office/drawing/2014/main" id="{A1EE8A19-6968-4C81-B180-20FEF61ADEE1}"/>
              </a:ext>
            </a:extLst>
          </p:cNvPr>
          <p:cNvSpPr>
            <a:spLocks noGrp="1"/>
          </p:cNvSpPr>
          <p:nvPr>
            <p:ph idx="20"/>
          </p:nvPr>
        </p:nvSpPr>
        <p:spPr/>
        <p:txBody>
          <a:bodyPr rtlCol="0"/>
          <a:lstStyle/>
          <a:p>
            <a:pPr rtl="0"/>
            <a:r>
              <a:rPr lang="es-ES" dirty="0"/>
              <a:t>El resultado es acorde a un escenario real</a:t>
            </a:r>
          </a:p>
        </p:txBody>
      </p:sp>
      <p:pic>
        <p:nvPicPr>
          <p:cNvPr id="29" name="Marcador de posición de imagen 28" descr="Lápiz">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pic>
        <p:nvPicPr>
          <p:cNvPr id="31" name="Marcador de posición de imagen 30" descr="Portátil">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pic>
        <p:nvPicPr>
          <p:cNvPr id="10" name="Imagen 9" descr="Imagen que contiene dibujo&#10;&#10;Descripción generada automáticamente">
            <a:extLst>
              <a:ext uri="{FF2B5EF4-FFF2-40B4-BE49-F238E27FC236}">
                <a16:creationId xmlns:a16="http://schemas.microsoft.com/office/drawing/2014/main" id="{839618CD-E923-4C76-9C51-001FD22EBBC6}"/>
              </a:ext>
            </a:extLst>
          </p:cNvPr>
          <p:cNvPicPr>
            <a:picLocks noChangeAspect="1"/>
          </p:cNvPicPr>
          <p:nvPr/>
        </p:nvPicPr>
        <p:blipFill rotWithShape="1">
          <a:blip r:embed="rId7"/>
          <a:srcRect l="19565" t="19822" r="20956" b="30084"/>
          <a:stretch/>
        </p:blipFill>
        <p:spPr>
          <a:xfrm>
            <a:off x="188843" y="5692924"/>
            <a:ext cx="1997766" cy="984762"/>
          </a:xfrm>
          <a:prstGeom prst="rect">
            <a:avLst/>
          </a:prstGeom>
        </p:spPr>
      </p:pic>
    </p:spTree>
    <p:extLst>
      <p:ext uri="{BB962C8B-B14F-4D97-AF65-F5344CB8AC3E}">
        <p14:creationId xmlns:p14="http://schemas.microsoft.com/office/powerpoint/2010/main" val="269403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2B532-EB3E-428B-9224-EFA237D16A73}"/>
              </a:ext>
            </a:extLst>
          </p:cNvPr>
          <p:cNvSpPr>
            <a:spLocks noGrp="1"/>
          </p:cNvSpPr>
          <p:nvPr>
            <p:ph type="title"/>
          </p:nvPr>
        </p:nvSpPr>
        <p:spPr/>
        <p:txBody>
          <a:bodyPr rtlCol="0"/>
          <a:lstStyle/>
          <a:p>
            <a:pPr rtl="0"/>
            <a:r>
              <a:rPr lang="es-ES" dirty="0"/>
              <a:t>Presentación de los resultados</a:t>
            </a:r>
          </a:p>
        </p:txBody>
      </p:sp>
      <p:sp>
        <p:nvSpPr>
          <p:cNvPr id="3" name="Marcador de número de diapositiva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rtlCol="0"/>
          <a:lstStyle/>
          <a:p>
            <a:pPr rtl="0"/>
            <a:fld id="{9EC71654-96A5-4280-94F3-931C61A9F92C}" type="slidenum">
              <a:rPr lang="es-ES" smtClean="0"/>
              <a:pPr rtl="0"/>
              <a:t>9</a:t>
            </a:fld>
            <a:endParaRPr lang="es-ES" dirty="0"/>
          </a:p>
        </p:txBody>
      </p:sp>
      <p:graphicFrame>
        <p:nvGraphicFramePr>
          <p:cNvPr id="6" name="Gráfico 5" descr="gráfico de columnas">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640777066"/>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3"/>
          </a:graphicData>
        </a:graphic>
      </p:graphicFrame>
      <p:pic>
        <p:nvPicPr>
          <p:cNvPr id="7" name="Imagen 6" descr="Imagen que contiene dibujo&#10;&#10;Descripción generada automáticamente">
            <a:extLst>
              <a:ext uri="{FF2B5EF4-FFF2-40B4-BE49-F238E27FC236}">
                <a16:creationId xmlns:a16="http://schemas.microsoft.com/office/drawing/2014/main" id="{7C4A3C3B-ED9F-4766-BB7F-24DAE5CEC225}"/>
              </a:ext>
            </a:extLst>
          </p:cNvPr>
          <p:cNvPicPr>
            <a:picLocks noChangeAspect="1"/>
          </p:cNvPicPr>
          <p:nvPr/>
        </p:nvPicPr>
        <p:blipFill rotWithShape="1">
          <a:blip r:embed="rId4"/>
          <a:srcRect l="19565" t="19822" r="20956" b="30084"/>
          <a:stretch/>
        </p:blipFill>
        <p:spPr>
          <a:xfrm>
            <a:off x="188843" y="5692924"/>
            <a:ext cx="1997766" cy="984762"/>
          </a:xfrm>
          <a:prstGeom prst="rect">
            <a:avLst/>
          </a:prstGeom>
        </p:spPr>
      </p:pic>
      <p:sp>
        <p:nvSpPr>
          <p:cNvPr id="8" name="Marcador de contenido 2">
            <a:extLst>
              <a:ext uri="{FF2B5EF4-FFF2-40B4-BE49-F238E27FC236}">
                <a16:creationId xmlns:a16="http://schemas.microsoft.com/office/drawing/2014/main" id="{52257082-C760-40D1-BE6A-651075CC6180}"/>
              </a:ext>
            </a:extLst>
          </p:cNvPr>
          <p:cNvSpPr txBox="1">
            <a:spLocks/>
          </p:cNvSpPr>
          <p:nvPr/>
        </p:nvSpPr>
        <p:spPr>
          <a:xfrm>
            <a:off x="6834433" y="1489435"/>
            <a:ext cx="5051047" cy="4313631"/>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200" dirty="0"/>
              <a:t>El algoritmo seleccionado para resolver el problema es utilizar Una Red Neuronal Artificial</a:t>
            </a:r>
          </a:p>
          <a:p>
            <a:pPr algn="just"/>
            <a:r>
              <a:rPr lang="es-ES" sz="2200" dirty="0"/>
              <a:t>Presento según el estudio una estimación de probabilidad en acierto del 80%.</a:t>
            </a:r>
          </a:p>
          <a:p>
            <a:pPr algn="just"/>
            <a:r>
              <a:rPr lang="es-ES" sz="2200" dirty="0"/>
              <a:t>Se debe dar seguimiento a las decisiones tomadas basadas en este estudio y evaluar su grado de acierto en el tiempo además de volver a ajustar cuando se presenten nuevas variables o cambios en el mercado o los clientes además de las tendencias.</a:t>
            </a:r>
          </a:p>
        </p:txBody>
      </p:sp>
    </p:spTree>
    <p:extLst>
      <p:ext uri="{BB962C8B-B14F-4D97-AF65-F5344CB8AC3E}">
        <p14:creationId xmlns:p14="http://schemas.microsoft.com/office/powerpoint/2010/main" val="1169930804"/>
      </p:ext>
    </p:extLst>
  </p:cSld>
  <p:clrMapOvr>
    <a:masterClrMapping/>
  </p:clrMapOvr>
</p:sld>
</file>

<file path=ppt/theme/theme1.xml><?xml version="1.0" encoding="utf-8"?>
<a:theme xmlns:a="http://schemas.openxmlformats.org/drawingml/2006/main" name="Tema d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551_TF34076243" id="{EB188560-FF41-4624-93D5-FDD7E127A2DE}" vid="{F767023B-66A9-4F93-B759-29D4C16B6A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19797F-2510-4681-A59B-FCD8F3733FE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F4E1AF-DB5E-4764-961C-6F82B33E9E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C31332-3081-4BD9-AD6F-078B4521F3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esferas azules</Template>
  <TotalTime>0</TotalTime>
  <Words>1150</Words>
  <Application>Microsoft Office PowerPoint</Application>
  <PresentationFormat>Panorámica</PresentationFormat>
  <Paragraphs>80</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Calibri</vt:lpstr>
      <vt:lpstr>Corbel</vt:lpstr>
      <vt:lpstr>Tema de Office</vt:lpstr>
      <vt:lpstr>Reporte de Framework en ciencia de datos</vt:lpstr>
      <vt:lpstr>Marco de referencia para el proceso</vt:lpstr>
      <vt:lpstr>Objetivo Principal</vt:lpstr>
      <vt:lpstr>NECESIDADES </vt:lpstr>
      <vt:lpstr>requerimientos </vt:lpstr>
      <vt:lpstr>Recursos disponibles </vt:lpstr>
      <vt:lpstr>Creación del Modelo</vt:lpstr>
      <vt:lpstr>Comparación de los resultados</vt:lpstr>
      <vt:lpstr>Presentación de los resultados</vt:lpstr>
      <vt:lpstr>Despliegue y mantenimiento del modelo</vt:lpstr>
      <vt:lpstr>Diagrama de flujo del proceso</vt:lpstr>
      <vt:lpstr>Problemas detectados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2020-02-19T22:28:20Z</dcterms:created>
  <dcterms:modified xsi:type="dcterms:W3CDTF">2020-02-22T00:25:25Z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